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 id="2147483648" r:id="rId6"/>
  </p:sldMasterIdLst>
  <p:notesMasterIdLst>
    <p:notesMasterId r:id="rId32"/>
  </p:notesMasterIdLst>
  <p:sldIdLst>
    <p:sldId id="1308" r:id="rId7"/>
    <p:sldId id="777" r:id="rId8"/>
    <p:sldId id="1013" r:id="rId9"/>
    <p:sldId id="1114" r:id="rId10"/>
    <p:sldId id="997" r:id="rId11"/>
    <p:sldId id="1299" r:id="rId12"/>
    <p:sldId id="1311" r:id="rId13"/>
    <p:sldId id="1304" r:id="rId14"/>
    <p:sldId id="1301" r:id="rId15"/>
    <p:sldId id="1275" r:id="rId16"/>
    <p:sldId id="1298" r:id="rId17"/>
    <p:sldId id="1273" r:id="rId18"/>
    <p:sldId id="1300" r:id="rId19"/>
    <p:sldId id="1284" r:id="rId20"/>
    <p:sldId id="1011" r:id="rId21"/>
    <p:sldId id="1302" r:id="rId22"/>
    <p:sldId id="1309" r:id="rId23"/>
    <p:sldId id="1312" r:id="rId24"/>
    <p:sldId id="1310" r:id="rId25"/>
    <p:sldId id="972" r:id="rId26"/>
    <p:sldId id="1307" r:id="rId27"/>
    <p:sldId id="1293" r:id="rId28"/>
    <p:sldId id="1313" r:id="rId29"/>
    <p:sldId id="479" r:id="rId30"/>
    <p:sldId id="930" r:id="rId31"/>
  </p:sldIdLst>
  <p:sldSz cx="10058400" cy="7772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5400" userDrawn="1">
          <p15:clr>
            <a:srgbClr val="A4A3A4"/>
          </p15:clr>
        </p15:guide>
        <p15:guide id="10" pos="5928" userDrawn="1">
          <p15:clr>
            <a:srgbClr val="A4A3A4"/>
          </p15:clr>
        </p15:guide>
        <p15:guide id="11" pos="5424" userDrawn="1">
          <p15:clr>
            <a:srgbClr val="A4A3A4"/>
          </p15:clr>
        </p15:guide>
        <p15:guide id="12" pos="2904" userDrawn="1">
          <p15:clr>
            <a:srgbClr val="A4A3A4"/>
          </p15:clr>
        </p15:guide>
        <p15:guide id="13" pos="360" userDrawn="1">
          <p15:clr>
            <a:srgbClr val="A4A3A4"/>
          </p15:clr>
        </p15:guide>
        <p15:guide id="14" orient="horz" pos="624" userDrawn="1">
          <p15:clr>
            <a:srgbClr val="A4A3A4"/>
          </p15:clr>
        </p15:guide>
        <p15:guide id="15" orient="horz" pos="1464" userDrawn="1">
          <p15:clr>
            <a:srgbClr val="A4A3A4"/>
          </p15:clr>
        </p15:guide>
        <p15:guide id="16" orient="horz" pos="1536" userDrawn="1">
          <p15:clr>
            <a:srgbClr val="A4A3A4"/>
          </p15:clr>
        </p15:guide>
        <p15:guide id="17" orient="horz" pos="3096" userDrawn="1">
          <p15:clr>
            <a:srgbClr val="A4A3A4"/>
          </p15:clr>
        </p15:guide>
        <p15:guide id="18" orient="horz" pos="43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D1BD29-C077-03ED-7DE2-85FDE7860E20}" name="Stephen Burke" initials="SB" userId="S::SBurke@arsinvestmentpartners.com::57f982fe-2097-40d0-8191-f8f4e87bcd20" providerId="AD"/>
  <p188:author id="{93FA7A4A-EDFC-7AE3-CA1D-8C37BD810207}" name="Jose Avizzano" initials="JA" userId="S::javizzano@arsinvestmentpartners.com::1ffa2d3f-f69d-4b14-801e-aa10cb9a07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A"/>
    <a:srgbClr val="BB8A48"/>
    <a:srgbClr val="E7E6E6"/>
    <a:srgbClr val="B9B9B9"/>
    <a:srgbClr val="FD5DF2"/>
    <a:srgbClr val="000000"/>
    <a:srgbClr val="77777A"/>
    <a:srgbClr val="004EA4"/>
    <a:srgbClr val="977F5E"/>
    <a:srgbClr val="FCFD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autoAdjust="0"/>
    <p:restoredTop sz="95711" autoAdjust="0"/>
  </p:normalViewPr>
  <p:slideViewPr>
    <p:cSldViewPr snapToGrid="0" showGuides="1">
      <p:cViewPr varScale="1">
        <p:scale>
          <a:sx n="94" d="100"/>
          <a:sy n="94" d="100"/>
        </p:scale>
        <p:origin x="1866" y="78"/>
      </p:cViewPr>
      <p:guideLst>
        <p:guide pos="5400"/>
        <p:guide pos="5928"/>
        <p:guide pos="5424"/>
        <p:guide pos="2904"/>
        <p:guide pos="360"/>
        <p:guide orient="horz" pos="624"/>
        <p:guide orient="horz" pos="1464"/>
        <p:guide orient="horz" pos="1536"/>
        <p:guide orient="horz" pos="3096"/>
        <p:guide orient="horz" pos="4344"/>
      </p:guideLst>
    </p:cSldViewPr>
  </p:slideViewPr>
  <p:outlineViewPr>
    <p:cViewPr>
      <p:scale>
        <a:sx n="33" d="100"/>
        <a:sy n="33" d="100"/>
      </p:scale>
      <p:origin x="0" y="-12876"/>
    </p:cViewPr>
  </p:outlineViewPr>
  <p:notesTextViewPr>
    <p:cViewPr>
      <p:scale>
        <a:sx n="3" d="2"/>
        <a:sy n="3" d="2"/>
      </p:scale>
      <p:origin x="0" y="0"/>
    </p:cViewPr>
  </p:notesTextViewPr>
  <p:sorterViewPr>
    <p:cViewPr varScale="1">
      <p:scale>
        <a:sx n="1" d="1"/>
        <a:sy n="1" d="1"/>
      </p:scale>
      <p:origin x="0" y="-4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Sector</a:t>
            </a:r>
            <a:r>
              <a:rPr lang="en-US" sz="2000" b="1" baseline="0"/>
              <a:t> Weightings</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S&amp;P 500 Index</c:v>
                </c:pt>
              </c:strCache>
            </c:strRef>
          </c:tx>
          <c:spPr>
            <a:solidFill>
              <a:schemeClr val="accent1">
                <a:lumMod val="50000"/>
              </a:schemeClr>
            </a:solidFill>
            <a:ln>
              <a:noFill/>
            </a:ln>
            <a:effectLst/>
          </c:spPr>
          <c:invertIfNegative val="0"/>
          <c:cat>
            <c:strRef>
              <c:f>Sheet1!$A$2:$A$4</c:f>
              <c:strCache>
                <c:ptCount val="3"/>
                <c:pt idx="0">
                  <c:v>Materials</c:v>
                </c:pt>
                <c:pt idx="1">
                  <c:v>Energy</c:v>
                </c:pt>
                <c:pt idx="2">
                  <c:v>Industrials</c:v>
                </c:pt>
              </c:strCache>
            </c:strRef>
          </c:cat>
          <c:val>
            <c:numRef>
              <c:f>Sheet1!$B$2:$B$4</c:f>
              <c:numCache>
                <c:formatCode>0%</c:formatCode>
                <c:ptCount val="3"/>
                <c:pt idx="0">
                  <c:v>2.4899999999999999E-2</c:v>
                </c:pt>
                <c:pt idx="1">
                  <c:v>4.1000000000000002E-2</c:v>
                </c:pt>
                <c:pt idx="2">
                  <c:v>8.4699999999999998E-2</c:v>
                </c:pt>
              </c:numCache>
            </c:numRef>
          </c:val>
          <c:extLst>
            <c:ext xmlns:c16="http://schemas.microsoft.com/office/drawing/2014/chart" uri="{C3380CC4-5D6E-409C-BE32-E72D297353CC}">
              <c16:uniqueId val="{00000000-D590-4304-8251-607164C42410}"/>
            </c:ext>
          </c:extLst>
        </c:ser>
        <c:ser>
          <c:idx val="1"/>
          <c:order val="1"/>
          <c:tx>
            <c:strRef>
              <c:f>Sheet1!$C$1</c:f>
              <c:strCache>
                <c:ptCount val="1"/>
                <c:pt idx="0">
                  <c:v>ARS Focused All Cap</c:v>
                </c:pt>
              </c:strCache>
            </c:strRef>
          </c:tx>
          <c:spPr>
            <a:solidFill>
              <a:schemeClr val="accent4"/>
            </a:solidFill>
            <a:ln>
              <a:noFill/>
            </a:ln>
            <a:effectLst/>
          </c:spPr>
          <c:invertIfNegative val="0"/>
          <c:cat>
            <c:strRef>
              <c:f>Sheet1!$A$2:$A$4</c:f>
              <c:strCache>
                <c:ptCount val="3"/>
                <c:pt idx="0">
                  <c:v>Materials</c:v>
                </c:pt>
                <c:pt idx="1">
                  <c:v>Energy</c:v>
                </c:pt>
                <c:pt idx="2">
                  <c:v>Industrials</c:v>
                </c:pt>
              </c:strCache>
            </c:strRef>
          </c:cat>
          <c:val>
            <c:numRef>
              <c:f>Sheet1!$C$2:$C$4</c:f>
              <c:numCache>
                <c:formatCode>0%</c:formatCode>
                <c:ptCount val="3"/>
                <c:pt idx="0">
                  <c:v>0.18049999999999999</c:v>
                </c:pt>
                <c:pt idx="1">
                  <c:v>7.1199999999999999E-2</c:v>
                </c:pt>
                <c:pt idx="2">
                  <c:v>0.16550000000000001</c:v>
                </c:pt>
              </c:numCache>
            </c:numRef>
          </c:val>
          <c:extLst>
            <c:ext xmlns:c16="http://schemas.microsoft.com/office/drawing/2014/chart" uri="{C3380CC4-5D6E-409C-BE32-E72D297353CC}">
              <c16:uniqueId val="{00000001-D590-4304-8251-607164C42410}"/>
            </c:ext>
          </c:extLst>
        </c:ser>
        <c:dLbls>
          <c:showLegendKey val="0"/>
          <c:showVal val="0"/>
          <c:showCatName val="0"/>
          <c:showSerName val="0"/>
          <c:showPercent val="0"/>
          <c:showBubbleSize val="0"/>
        </c:dLbls>
        <c:gapWidth val="219"/>
        <c:overlap val="-27"/>
        <c:axId val="1899356719"/>
        <c:axId val="1775354911"/>
      </c:barChart>
      <c:catAx>
        <c:axId val="1899356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5354911"/>
        <c:crosses val="autoZero"/>
        <c:auto val="1"/>
        <c:lblAlgn val="ctr"/>
        <c:lblOffset val="100"/>
        <c:noMultiLvlLbl val="0"/>
      </c:catAx>
      <c:valAx>
        <c:axId val="1775354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99356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1"/>
            <a:ext cx="3077739" cy="471037"/>
          </a:xfrm>
          <a:prstGeom prst="rect">
            <a:avLst/>
          </a:prstGeom>
        </p:spPr>
        <p:txBody>
          <a:bodyPr vert="horz" lIns="93040" tIns="46520" rIns="93040" bIns="465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23124" y="11"/>
            <a:ext cx="3077739" cy="471037"/>
          </a:xfrm>
          <a:prstGeom prst="rect">
            <a:avLst/>
          </a:prstGeom>
        </p:spPr>
        <p:txBody>
          <a:bodyPr vert="horz" lIns="93040" tIns="46520" rIns="93040" bIns="46520" rtlCol="0"/>
          <a:lstStyle>
            <a:lvl1pPr algn="r">
              <a:defRPr sz="1200">
                <a:latin typeface="Arial" panose="020B0604020202020204" pitchFamily="34" charset="0"/>
              </a:defRPr>
            </a:lvl1pPr>
          </a:lstStyle>
          <a:p>
            <a:fld id="{0DF01B2F-B07C-4CC2-8A12-EC67C731E144}"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1501775" y="1174750"/>
            <a:ext cx="4098925" cy="3167063"/>
          </a:xfrm>
          <a:prstGeom prst="rect">
            <a:avLst/>
          </a:prstGeom>
          <a:noFill/>
          <a:ln w="12700">
            <a:solidFill>
              <a:prstClr val="black"/>
            </a:solidFill>
          </a:ln>
        </p:spPr>
        <p:txBody>
          <a:bodyPr vert="horz" lIns="93040" tIns="46520" rIns="93040" bIns="46520" rtlCol="0" anchor="ctr"/>
          <a:lstStyle/>
          <a:p>
            <a:endParaRPr lang="en-US" dirty="0"/>
          </a:p>
        </p:txBody>
      </p:sp>
      <p:sp>
        <p:nvSpPr>
          <p:cNvPr id="5" name="Notes Placeholder 4"/>
          <p:cNvSpPr>
            <a:spLocks noGrp="1"/>
          </p:cNvSpPr>
          <p:nvPr>
            <p:ph type="body" sz="quarter" idx="3"/>
          </p:nvPr>
        </p:nvSpPr>
        <p:spPr>
          <a:xfrm>
            <a:off x="710248" y="4518413"/>
            <a:ext cx="5681980" cy="3697317"/>
          </a:xfrm>
          <a:prstGeom prst="rect">
            <a:avLst/>
          </a:prstGeom>
        </p:spPr>
        <p:txBody>
          <a:bodyPr vert="horz" lIns="93040" tIns="46520" rIns="93040" bIns="465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5" y="8917444"/>
            <a:ext cx="3077739" cy="471037"/>
          </a:xfrm>
          <a:prstGeom prst="rect">
            <a:avLst/>
          </a:prstGeom>
        </p:spPr>
        <p:txBody>
          <a:bodyPr vert="horz" lIns="93040" tIns="46520" rIns="93040" bIns="465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3124" y="8917444"/>
            <a:ext cx="3077739" cy="471037"/>
          </a:xfrm>
          <a:prstGeom prst="rect">
            <a:avLst/>
          </a:prstGeom>
        </p:spPr>
        <p:txBody>
          <a:bodyPr vert="horz" lIns="93040" tIns="46520" rIns="93040" bIns="46520" rtlCol="0" anchor="b"/>
          <a:lstStyle>
            <a:lvl1pPr algn="r">
              <a:defRPr sz="1200">
                <a:latin typeface="Arial" panose="020B0604020202020204" pitchFamily="34" charset="0"/>
              </a:defRPr>
            </a:lvl1pPr>
          </a:lstStyle>
          <a:p>
            <a:fld id="{08D76997-8455-4FC6-9D0E-E2F3D089EB9F}" type="slidenum">
              <a:rPr lang="en-US" smtClean="0"/>
              <a:pPr/>
              <a:t>‹#›</a:t>
            </a:fld>
            <a:endParaRPr lang="en-US" dirty="0"/>
          </a:p>
        </p:txBody>
      </p:sp>
    </p:spTree>
    <p:extLst>
      <p:ext uri="{BB962C8B-B14F-4D97-AF65-F5344CB8AC3E}">
        <p14:creationId xmlns:p14="http://schemas.microsoft.com/office/powerpoint/2010/main" val="2131131811"/>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Arial" panose="020B0604020202020204" pitchFamily="34" charset="0"/>
        <a:ea typeface="+mn-ea"/>
        <a:cs typeface="+mn-cs"/>
      </a:defRPr>
    </a:lvl1pPr>
    <a:lvl2pPr marL="509412" algn="l" defTabSz="1018824" rtl="0" eaLnBrk="1" latinLnBrk="0" hangingPunct="1">
      <a:defRPr sz="1337" kern="1200">
        <a:solidFill>
          <a:schemeClr val="tx1"/>
        </a:solidFill>
        <a:latin typeface="Arial" panose="020B0604020202020204" pitchFamily="34" charset="0"/>
        <a:ea typeface="+mn-ea"/>
        <a:cs typeface="+mn-cs"/>
      </a:defRPr>
    </a:lvl2pPr>
    <a:lvl3pPr marL="1018824" algn="l" defTabSz="1018824" rtl="0" eaLnBrk="1" latinLnBrk="0" hangingPunct="1">
      <a:defRPr sz="1337" kern="1200">
        <a:solidFill>
          <a:schemeClr val="tx1"/>
        </a:solidFill>
        <a:latin typeface="Arial" panose="020B0604020202020204" pitchFamily="34" charset="0"/>
        <a:ea typeface="+mn-ea"/>
        <a:cs typeface="+mn-cs"/>
      </a:defRPr>
    </a:lvl3pPr>
    <a:lvl4pPr marL="1528237" algn="l" defTabSz="1018824" rtl="0" eaLnBrk="1" latinLnBrk="0" hangingPunct="1">
      <a:defRPr sz="1337" kern="1200">
        <a:solidFill>
          <a:schemeClr val="tx1"/>
        </a:solidFill>
        <a:latin typeface="Arial" panose="020B0604020202020204" pitchFamily="34" charset="0"/>
        <a:ea typeface="+mn-ea"/>
        <a:cs typeface="+mn-cs"/>
      </a:defRPr>
    </a:lvl4pPr>
    <a:lvl5pPr marL="2037649" algn="l" defTabSz="1018824" rtl="0" eaLnBrk="1" latinLnBrk="0" hangingPunct="1">
      <a:defRPr sz="1337" kern="1200">
        <a:solidFill>
          <a:schemeClr val="tx1"/>
        </a:solidFill>
        <a:latin typeface="Arial" panose="020B0604020202020204" pitchFamily="34" charset="0"/>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17844">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69313" indent="-257428">
              <a:defRPr>
                <a:solidFill>
                  <a:schemeClr val="tx1"/>
                </a:solidFill>
                <a:latin typeface="Calibri" panose="020F0502020204030204" pitchFamily="34" charset="0"/>
              </a:defRPr>
            </a:lvl2pPr>
            <a:lvl3pPr marL="1029712" indent="-205942">
              <a:defRPr>
                <a:solidFill>
                  <a:schemeClr val="tx1"/>
                </a:solidFill>
                <a:latin typeface="Calibri" panose="020F0502020204030204" pitchFamily="34" charset="0"/>
              </a:defRPr>
            </a:lvl3pPr>
            <a:lvl4pPr marL="1441598" indent="-205942">
              <a:defRPr>
                <a:solidFill>
                  <a:schemeClr val="tx1"/>
                </a:solidFill>
                <a:latin typeface="Calibri" panose="020F0502020204030204" pitchFamily="34" charset="0"/>
              </a:defRPr>
            </a:lvl4pPr>
            <a:lvl5pPr marL="1853482" indent="-205942">
              <a:defRPr>
                <a:solidFill>
                  <a:schemeClr val="tx1"/>
                </a:solidFill>
                <a:latin typeface="Calibri" panose="020F0502020204030204" pitchFamily="34" charset="0"/>
              </a:defRPr>
            </a:lvl5pPr>
            <a:lvl6pPr marL="2265367" indent="-205942" defTabSz="411885" fontAlgn="base">
              <a:spcBef>
                <a:spcPct val="0"/>
              </a:spcBef>
              <a:spcAft>
                <a:spcPct val="0"/>
              </a:spcAft>
              <a:defRPr>
                <a:solidFill>
                  <a:schemeClr val="tx1"/>
                </a:solidFill>
                <a:latin typeface="Calibri" panose="020F0502020204030204" pitchFamily="34" charset="0"/>
              </a:defRPr>
            </a:lvl6pPr>
            <a:lvl7pPr marL="2677252" indent="-205942" defTabSz="411885" fontAlgn="base">
              <a:spcBef>
                <a:spcPct val="0"/>
              </a:spcBef>
              <a:spcAft>
                <a:spcPct val="0"/>
              </a:spcAft>
              <a:defRPr>
                <a:solidFill>
                  <a:schemeClr val="tx1"/>
                </a:solidFill>
                <a:latin typeface="Calibri" panose="020F0502020204030204" pitchFamily="34" charset="0"/>
              </a:defRPr>
            </a:lvl7pPr>
            <a:lvl8pPr marL="3089137" indent="-205942" defTabSz="411885" fontAlgn="base">
              <a:spcBef>
                <a:spcPct val="0"/>
              </a:spcBef>
              <a:spcAft>
                <a:spcPct val="0"/>
              </a:spcAft>
              <a:defRPr>
                <a:solidFill>
                  <a:schemeClr val="tx1"/>
                </a:solidFill>
                <a:latin typeface="Calibri" panose="020F0502020204030204" pitchFamily="34" charset="0"/>
              </a:defRPr>
            </a:lvl8pPr>
            <a:lvl9pPr marL="3501022" indent="-205942" defTabSz="411885" fontAlgn="base">
              <a:spcBef>
                <a:spcPct val="0"/>
              </a:spcBef>
              <a:spcAft>
                <a:spcPct val="0"/>
              </a:spcAft>
              <a:defRPr>
                <a:solidFill>
                  <a:schemeClr val="tx1"/>
                </a:solidFill>
                <a:latin typeface="Calibri" panose="020F0502020204030204" pitchFamily="34" charset="0"/>
              </a:defRPr>
            </a:lvl9pPr>
          </a:lstStyle>
          <a:p>
            <a:pPr defTabSz="411885"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1885" fontAlgn="base">
                <a:spcBef>
                  <a:spcPct val="0"/>
                </a:spcBef>
                <a:spcAft>
                  <a:spcPct val="0"/>
                </a:spcAft>
                <a:defRPr/>
              </a:pPr>
              <a:t>3</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661556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35099">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81897" indent="-262268">
              <a:defRPr>
                <a:solidFill>
                  <a:schemeClr val="tx1"/>
                </a:solidFill>
                <a:latin typeface="Calibri" panose="020F0502020204030204" pitchFamily="34" charset="0"/>
              </a:defRPr>
            </a:lvl2pPr>
            <a:lvl3pPr marL="1049070" indent="-209814">
              <a:defRPr>
                <a:solidFill>
                  <a:schemeClr val="tx1"/>
                </a:solidFill>
                <a:latin typeface="Calibri" panose="020F0502020204030204" pitchFamily="34" charset="0"/>
              </a:defRPr>
            </a:lvl3pPr>
            <a:lvl4pPr marL="1468700" indent="-209814">
              <a:defRPr>
                <a:solidFill>
                  <a:schemeClr val="tx1"/>
                </a:solidFill>
                <a:latin typeface="Calibri" panose="020F0502020204030204" pitchFamily="34" charset="0"/>
              </a:defRPr>
            </a:lvl4pPr>
            <a:lvl5pPr marL="1888328" indent="-209814">
              <a:defRPr>
                <a:solidFill>
                  <a:schemeClr val="tx1"/>
                </a:solidFill>
                <a:latin typeface="Calibri" panose="020F0502020204030204" pitchFamily="34" charset="0"/>
              </a:defRPr>
            </a:lvl5pPr>
            <a:lvl6pPr marL="2307956" indent="-209814" defTabSz="419629" fontAlgn="base">
              <a:spcBef>
                <a:spcPct val="0"/>
              </a:spcBef>
              <a:spcAft>
                <a:spcPct val="0"/>
              </a:spcAft>
              <a:defRPr>
                <a:solidFill>
                  <a:schemeClr val="tx1"/>
                </a:solidFill>
                <a:latin typeface="Calibri" panose="020F0502020204030204" pitchFamily="34" charset="0"/>
              </a:defRPr>
            </a:lvl6pPr>
            <a:lvl7pPr marL="2727585" indent="-209814" defTabSz="419629" fontAlgn="base">
              <a:spcBef>
                <a:spcPct val="0"/>
              </a:spcBef>
              <a:spcAft>
                <a:spcPct val="0"/>
              </a:spcAft>
              <a:defRPr>
                <a:solidFill>
                  <a:schemeClr val="tx1"/>
                </a:solidFill>
                <a:latin typeface="Calibri" panose="020F0502020204030204" pitchFamily="34" charset="0"/>
              </a:defRPr>
            </a:lvl7pPr>
            <a:lvl8pPr marL="3147213" indent="-209814" defTabSz="419629" fontAlgn="base">
              <a:spcBef>
                <a:spcPct val="0"/>
              </a:spcBef>
              <a:spcAft>
                <a:spcPct val="0"/>
              </a:spcAft>
              <a:defRPr>
                <a:solidFill>
                  <a:schemeClr val="tx1"/>
                </a:solidFill>
                <a:latin typeface="Calibri" panose="020F0502020204030204" pitchFamily="34" charset="0"/>
              </a:defRPr>
            </a:lvl8pPr>
            <a:lvl9pPr marL="3566841" indent="-209814" defTabSz="419629" fontAlgn="base">
              <a:spcBef>
                <a:spcPct val="0"/>
              </a:spcBef>
              <a:spcAft>
                <a:spcPct val="0"/>
              </a:spcAft>
              <a:defRPr>
                <a:solidFill>
                  <a:schemeClr val="tx1"/>
                </a:solidFill>
                <a:latin typeface="Calibri" panose="020F0502020204030204" pitchFamily="34" charset="0"/>
              </a:defRPr>
            </a:lvl9pPr>
          </a:lstStyle>
          <a:p>
            <a:pPr defTabSz="419629"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9629" fontAlgn="base">
                <a:spcBef>
                  <a:spcPct val="0"/>
                </a:spcBef>
                <a:spcAft>
                  <a:spcPct val="0"/>
                </a:spcAft>
                <a:defRPr/>
              </a:pPr>
              <a:t>12</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401921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24626">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74259" indent="-259330">
              <a:defRPr>
                <a:solidFill>
                  <a:schemeClr val="tx1"/>
                </a:solidFill>
                <a:latin typeface="Calibri" panose="020F0502020204030204" pitchFamily="34" charset="0"/>
              </a:defRPr>
            </a:lvl2pPr>
            <a:lvl3pPr marL="1037321" indent="-207464">
              <a:defRPr>
                <a:solidFill>
                  <a:schemeClr val="tx1"/>
                </a:solidFill>
                <a:latin typeface="Calibri" panose="020F0502020204030204" pitchFamily="34" charset="0"/>
              </a:defRPr>
            </a:lvl3pPr>
            <a:lvl4pPr marL="1452251" indent="-207464">
              <a:defRPr>
                <a:solidFill>
                  <a:schemeClr val="tx1"/>
                </a:solidFill>
                <a:latin typeface="Calibri" panose="020F0502020204030204" pitchFamily="34" charset="0"/>
              </a:defRPr>
            </a:lvl4pPr>
            <a:lvl5pPr marL="1867179" indent="-207464">
              <a:defRPr>
                <a:solidFill>
                  <a:schemeClr val="tx1"/>
                </a:solidFill>
                <a:latin typeface="Calibri" panose="020F0502020204030204" pitchFamily="34" charset="0"/>
              </a:defRPr>
            </a:lvl5pPr>
            <a:lvl6pPr marL="2282106" indent="-207464" defTabSz="414929" fontAlgn="base">
              <a:spcBef>
                <a:spcPct val="0"/>
              </a:spcBef>
              <a:spcAft>
                <a:spcPct val="0"/>
              </a:spcAft>
              <a:defRPr>
                <a:solidFill>
                  <a:schemeClr val="tx1"/>
                </a:solidFill>
                <a:latin typeface="Calibri" panose="020F0502020204030204" pitchFamily="34" charset="0"/>
              </a:defRPr>
            </a:lvl6pPr>
            <a:lvl7pPr marL="2697035" indent="-207464" defTabSz="414929" fontAlgn="base">
              <a:spcBef>
                <a:spcPct val="0"/>
              </a:spcBef>
              <a:spcAft>
                <a:spcPct val="0"/>
              </a:spcAft>
              <a:defRPr>
                <a:solidFill>
                  <a:schemeClr val="tx1"/>
                </a:solidFill>
                <a:latin typeface="Calibri" panose="020F0502020204030204" pitchFamily="34" charset="0"/>
              </a:defRPr>
            </a:lvl7pPr>
            <a:lvl8pPr marL="3111965" indent="-207464" defTabSz="414929" fontAlgn="base">
              <a:spcBef>
                <a:spcPct val="0"/>
              </a:spcBef>
              <a:spcAft>
                <a:spcPct val="0"/>
              </a:spcAft>
              <a:defRPr>
                <a:solidFill>
                  <a:schemeClr val="tx1"/>
                </a:solidFill>
                <a:latin typeface="Calibri" panose="020F0502020204030204" pitchFamily="34" charset="0"/>
              </a:defRPr>
            </a:lvl8pPr>
            <a:lvl9pPr marL="3526893" indent="-207464" defTabSz="414929" fontAlgn="base">
              <a:spcBef>
                <a:spcPct val="0"/>
              </a:spcBef>
              <a:spcAft>
                <a:spcPct val="0"/>
              </a:spcAft>
              <a:defRPr>
                <a:solidFill>
                  <a:schemeClr val="tx1"/>
                </a:solidFill>
                <a:latin typeface="Calibri" panose="020F0502020204030204" pitchFamily="34" charset="0"/>
              </a:defRPr>
            </a:lvl9pPr>
          </a:lstStyle>
          <a:p>
            <a:pPr defTabSz="414929"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4929" fontAlgn="base">
                <a:spcBef>
                  <a:spcPct val="0"/>
                </a:spcBef>
                <a:spcAft>
                  <a:spcPct val="0"/>
                </a:spcAft>
                <a:defRPr/>
              </a:pPr>
              <a:t>13</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46340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24626">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74259" indent="-259330">
              <a:defRPr>
                <a:solidFill>
                  <a:schemeClr val="tx1"/>
                </a:solidFill>
                <a:latin typeface="Calibri" panose="020F0502020204030204" pitchFamily="34" charset="0"/>
              </a:defRPr>
            </a:lvl2pPr>
            <a:lvl3pPr marL="1037321" indent="-207464">
              <a:defRPr>
                <a:solidFill>
                  <a:schemeClr val="tx1"/>
                </a:solidFill>
                <a:latin typeface="Calibri" panose="020F0502020204030204" pitchFamily="34" charset="0"/>
              </a:defRPr>
            </a:lvl3pPr>
            <a:lvl4pPr marL="1452251" indent="-207464">
              <a:defRPr>
                <a:solidFill>
                  <a:schemeClr val="tx1"/>
                </a:solidFill>
                <a:latin typeface="Calibri" panose="020F0502020204030204" pitchFamily="34" charset="0"/>
              </a:defRPr>
            </a:lvl4pPr>
            <a:lvl5pPr marL="1867179" indent="-207464">
              <a:defRPr>
                <a:solidFill>
                  <a:schemeClr val="tx1"/>
                </a:solidFill>
                <a:latin typeface="Calibri" panose="020F0502020204030204" pitchFamily="34" charset="0"/>
              </a:defRPr>
            </a:lvl5pPr>
            <a:lvl6pPr marL="2282106" indent="-207464" defTabSz="414929" fontAlgn="base">
              <a:spcBef>
                <a:spcPct val="0"/>
              </a:spcBef>
              <a:spcAft>
                <a:spcPct val="0"/>
              </a:spcAft>
              <a:defRPr>
                <a:solidFill>
                  <a:schemeClr val="tx1"/>
                </a:solidFill>
                <a:latin typeface="Calibri" panose="020F0502020204030204" pitchFamily="34" charset="0"/>
              </a:defRPr>
            </a:lvl6pPr>
            <a:lvl7pPr marL="2697035" indent="-207464" defTabSz="414929" fontAlgn="base">
              <a:spcBef>
                <a:spcPct val="0"/>
              </a:spcBef>
              <a:spcAft>
                <a:spcPct val="0"/>
              </a:spcAft>
              <a:defRPr>
                <a:solidFill>
                  <a:schemeClr val="tx1"/>
                </a:solidFill>
                <a:latin typeface="Calibri" panose="020F0502020204030204" pitchFamily="34" charset="0"/>
              </a:defRPr>
            </a:lvl7pPr>
            <a:lvl8pPr marL="3111965" indent="-207464" defTabSz="414929" fontAlgn="base">
              <a:spcBef>
                <a:spcPct val="0"/>
              </a:spcBef>
              <a:spcAft>
                <a:spcPct val="0"/>
              </a:spcAft>
              <a:defRPr>
                <a:solidFill>
                  <a:schemeClr val="tx1"/>
                </a:solidFill>
                <a:latin typeface="Calibri" panose="020F0502020204030204" pitchFamily="34" charset="0"/>
              </a:defRPr>
            </a:lvl8pPr>
            <a:lvl9pPr marL="3526893" indent="-207464" defTabSz="414929" fontAlgn="base">
              <a:spcBef>
                <a:spcPct val="0"/>
              </a:spcBef>
              <a:spcAft>
                <a:spcPct val="0"/>
              </a:spcAft>
              <a:defRPr>
                <a:solidFill>
                  <a:schemeClr val="tx1"/>
                </a:solidFill>
                <a:latin typeface="Calibri" panose="020F0502020204030204" pitchFamily="34" charset="0"/>
              </a:defRPr>
            </a:lvl9pPr>
          </a:lstStyle>
          <a:p>
            <a:pPr defTabSz="414929"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4929" fontAlgn="base">
                <a:spcBef>
                  <a:spcPct val="0"/>
                </a:spcBef>
                <a:spcAft>
                  <a:spcPct val="0"/>
                </a:spcAft>
                <a:defRPr/>
              </a:pPr>
              <a:t>14</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403678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17844">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69313" indent="-257428">
              <a:defRPr>
                <a:solidFill>
                  <a:schemeClr val="tx1"/>
                </a:solidFill>
                <a:latin typeface="Calibri" panose="020F0502020204030204" pitchFamily="34" charset="0"/>
              </a:defRPr>
            </a:lvl2pPr>
            <a:lvl3pPr marL="1029712" indent="-205942">
              <a:defRPr>
                <a:solidFill>
                  <a:schemeClr val="tx1"/>
                </a:solidFill>
                <a:latin typeface="Calibri" panose="020F0502020204030204" pitchFamily="34" charset="0"/>
              </a:defRPr>
            </a:lvl3pPr>
            <a:lvl4pPr marL="1441598" indent="-205942">
              <a:defRPr>
                <a:solidFill>
                  <a:schemeClr val="tx1"/>
                </a:solidFill>
                <a:latin typeface="Calibri" panose="020F0502020204030204" pitchFamily="34" charset="0"/>
              </a:defRPr>
            </a:lvl4pPr>
            <a:lvl5pPr marL="1853482" indent="-205942">
              <a:defRPr>
                <a:solidFill>
                  <a:schemeClr val="tx1"/>
                </a:solidFill>
                <a:latin typeface="Calibri" panose="020F0502020204030204" pitchFamily="34" charset="0"/>
              </a:defRPr>
            </a:lvl5pPr>
            <a:lvl6pPr marL="2265367" indent="-205942" defTabSz="411885" fontAlgn="base">
              <a:spcBef>
                <a:spcPct val="0"/>
              </a:spcBef>
              <a:spcAft>
                <a:spcPct val="0"/>
              </a:spcAft>
              <a:defRPr>
                <a:solidFill>
                  <a:schemeClr val="tx1"/>
                </a:solidFill>
                <a:latin typeface="Calibri" panose="020F0502020204030204" pitchFamily="34" charset="0"/>
              </a:defRPr>
            </a:lvl6pPr>
            <a:lvl7pPr marL="2677252" indent="-205942" defTabSz="411885" fontAlgn="base">
              <a:spcBef>
                <a:spcPct val="0"/>
              </a:spcBef>
              <a:spcAft>
                <a:spcPct val="0"/>
              </a:spcAft>
              <a:defRPr>
                <a:solidFill>
                  <a:schemeClr val="tx1"/>
                </a:solidFill>
                <a:latin typeface="Calibri" panose="020F0502020204030204" pitchFamily="34" charset="0"/>
              </a:defRPr>
            </a:lvl7pPr>
            <a:lvl8pPr marL="3089137" indent="-205942" defTabSz="411885" fontAlgn="base">
              <a:spcBef>
                <a:spcPct val="0"/>
              </a:spcBef>
              <a:spcAft>
                <a:spcPct val="0"/>
              </a:spcAft>
              <a:defRPr>
                <a:solidFill>
                  <a:schemeClr val="tx1"/>
                </a:solidFill>
                <a:latin typeface="Calibri" panose="020F0502020204030204" pitchFamily="34" charset="0"/>
              </a:defRPr>
            </a:lvl8pPr>
            <a:lvl9pPr marL="3501022" indent="-205942" defTabSz="411885" fontAlgn="base">
              <a:spcBef>
                <a:spcPct val="0"/>
              </a:spcBef>
              <a:spcAft>
                <a:spcPct val="0"/>
              </a:spcAft>
              <a:defRPr>
                <a:solidFill>
                  <a:schemeClr val="tx1"/>
                </a:solidFill>
                <a:latin typeface="Calibri" panose="020F0502020204030204" pitchFamily="34" charset="0"/>
              </a:defRPr>
            </a:lvl9pPr>
          </a:lstStyle>
          <a:p>
            <a:pPr defTabSz="411885"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1885" fontAlgn="base">
                <a:spcBef>
                  <a:spcPct val="0"/>
                </a:spcBef>
                <a:spcAft>
                  <a:spcPct val="0"/>
                </a:spcAft>
                <a:defRPr/>
              </a:pPr>
              <a:t>15</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31326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17844">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69313" indent="-257428">
              <a:defRPr>
                <a:solidFill>
                  <a:schemeClr val="tx1"/>
                </a:solidFill>
                <a:latin typeface="Calibri" panose="020F0502020204030204" pitchFamily="34" charset="0"/>
              </a:defRPr>
            </a:lvl2pPr>
            <a:lvl3pPr marL="1029712" indent="-205942">
              <a:defRPr>
                <a:solidFill>
                  <a:schemeClr val="tx1"/>
                </a:solidFill>
                <a:latin typeface="Calibri" panose="020F0502020204030204" pitchFamily="34" charset="0"/>
              </a:defRPr>
            </a:lvl3pPr>
            <a:lvl4pPr marL="1441598" indent="-205942">
              <a:defRPr>
                <a:solidFill>
                  <a:schemeClr val="tx1"/>
                </a:solidFill>
                <a:latin typeface="Calibri" panose="020F0502020204030204" pitchFamily="34" charset="0"/>
              </a:defRPr>
            </a:lvl4pPr>
            <a:lvl5pPr marL="1853482" indent="-205942">
              <a:defRPr>
                <a:solidFill>
                  <a:schemeClr val="tx1"/>
                </a:solidFill>
                <a:latin typeface="Calibri" panose="020F0502020204030204" pitchFamily="34" charset="0"/>
              </a:defRPr>
            </a:lvl5pPr>
            <a:lvl6pPr marL="2265367" indent="-205942" defTabSz="411885" fontAlgn="base">
              <a:spcBef>
                <a:spcPct val="0"/>
              </a:spcBef>
              <a:spcAft>
                <a:spcPct val="0"/>
              </a:spcAft>
              <a:defRPr>
                <a:solidFill>
                  <a:schemeClr val="tx1"/>
                </a:solidFill>
                <a:latin typeface="Calibri" panose="020F0502020204030204" pitchFamily="34" charset="0"/>
              </a:defRPr>
            </a:lvl6pPr>
            <a:lvl7pPr marL="2677252" indent="-205942" defTabSz="411885" fontAlgn="base">
              <a:spcBef>
                <a:spcPct val="0"/>
              </a:spcBef>
              <a:spcAft>
                <a:spcPct val="0"/>
              </a:spcAft>
              <a:defRPr>
                <a:solidFill>
                  <a:schemeClr val="tx1"/>
                </a:solidFill>
                <a:latin typeface="Calibri" panose="020F0502020204030204" pitchFamily="34" charset="0"/>
              </a:defRPr>
            </a:lvl7pPr>
            <a:lvl8pPr marL="3089137" indent="-205942" defTabSz="411885" fontAlgn="base">
              <a:spcBef>
                <a:spcPct val="0"/>
              </a:spcBef>
              <a:spcAft>
                <a:spcPct val="0"/>
              </a:spcAft>
              <a:defRPr>
                <a:solidFill>
                  <a:schemeClr val="tx1"/>
                </a:solidFill>
                <a:latin typeface="Calibri" panose="020F0502020204030204" pitchFamily="34" charset="0"/>
              </a:defRPr>
            </a:lvl8pPr>
            <a:lvl9pPr marL="3501022" indent="-205942" defTabSz="411885" fontAlgn="base">
              <a:spcBef>
                <a:spcPct val="0"/>
              </a:spcBef>
              <a:spcAft>
                <a:spcPct val="0"/>
              </a:spcAft>
              <a:defRPr>
                <a:solidFill>
                  <a:schemeClr val="tx1"/>
                </a:solidFill>
                <a:latin typeface="Calibri" panose="020F0502020204030204" pitchFamily="34" charset="0"/>
              </a:defRPr>
            </a:lvl9pPr>
          </a:lstStyle>
          <a:p>
            <a:pPr defTabSz="411885"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1885" fontAlgn="base">
                <a:spcBef>
                  <a:spcPct val="0"/>
                </a:spcBef>
                <a:spcAft>
                  <a:spcPct val="0"/>
                </a:spcAft>
                <a:defRPr/>
              </a:pPr>
              <a:t>16</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349730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17844">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69313" indent="-257428">
              <a:defRPr>
                <a:solidFill>
                  <a:schemeClr val="tx1"/>
                </a:solidFill>
                <a:latin typeface="Calibri" panose="020F0502020204030204" pitchFamily="34" charset="0"/>
              </a:defRPr>
            </a:lvl2pPr>
            <a:lvl3pPr marL="1029712" indent="-205942">
              <a:defRPr>
                <a:solidFill>
                  <a:schemeClr val="tx1"/>
                </a:solidFill>
                <a:latin typeface="Calibri" panose="020F0502020204030204" pitchFamily="34" charset="0"/>
              </a:defRPr>
            </a:lvl3pPr>
            <a:lvl4pPr marL="1441598" indent="-205942">
              <a:defRPr>
                <a:solidFill>
                  <a:schemeClr val="tx1"/>
                </a:solidFill>
                <a:latin typeface="Calibri" panose="020F0502020204030204" pitchFamily="34" charset="0"/>
              </a:defRPr>
            </a:lvl4pPr>
            <a:lvl5pPr marL="1853482" indent="-205942">
              <a:defRPr>
                <a:solidFill>
                  <a:schemeClr val="tx1"/>
                </a:solidFill>
                <a:latin typeface="Calibri" panose="020F0502020204030204" pitchFamily="34" charset="0"/>
              </a:defRPr>
            </a:lvl5pPr>
            <a:lvl6pPr marL="2265367" indent="-205942" defTabSz="411885" fontAlgn="base">
              <a:spcBef>
                <a:spcPct val="0"/>
              </a:spcBef>
              <a:spcAft>
                <a:spcPct val="0"/>
              </a:spcAft>
              <a:defRPr>
                <a:solidFill>
                  <a:schemeClr val="tx1"/>
                </a:solidFill>
                <a:latin typeface="Calibri" panose="020F0502020204030204" pitchFamily="34" charset="0"/>
              </a:defRPr>
            </a:lvl6pPr>
            <a:lvl7pPr marL="2677252" indent="-205942" defTabSz="411885" fontAlgn="base">
              <a:spcBef>
                <a:spcPct val="0"/>
              </a:spcBef>
              <a:spcAft>
                <a:spcPct val="0"/>
              </a:spcAft>
              <a:defRPr>
                <a:solidFill>
                  <a:schemeClr val="tx1"/>
                </a:solidFill>
                <a:latin typeface="Calibri" panose="020F0502020204030204" pitchFamily="34" charset="0"/>
              </a:defRPr>
            </a:lvl7pPr>
            <a:lvl8pPr marL="3089137" indent="-205942" defTabSz="411885" fontAlgn="base">
              <a:spcBef>
                <a:spcPct val="0"/>
              </a:spcBef>
              <a:spcAft>
                <a:spcPct val="0"/>
              </a:spcAft>
              <a:defRPr>
                <a:solidFill>
                  <a:schemeClr val="tx1"/>
                </a:solidFill>
                <a:latin typeface="Calibri" panose="020F0502020204030204" pitchFamily="34" charset="0"/>
              </a:defRPr>
            </a:lvl8pPr>
            <a:lvl9pPr marL="3501022" indent="-205942" defTabSz="411885" fontAlgn="base">
              <a:spcBef>
                <a:spcPct val="0"/>
              </a:spcBef>
              <a:spcAft>
                <a:spcPct val="0"/>
              </a:spcAft>
              <a:defRPr>
                <a:solidFill>
                  <a:schemeClr val="tx1"/>
                </a:solidFill>
                <a:latin typeface="Calibri" panose="020F0502020204030204" pitchFamily="34" charset="0"/>
              </a:defRPr>
            </a:lvl9pPr>
          </a:lstStyle>
          <a:p>
            <a:pPr defTabSz="411885"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1885" fontAlgn="base">
                <a:spcBef>
                  <a:spcPct val="0"/>
                </a:spcBef>
                <a:spcAft>
                  <a:spcPct val="0"/>
                </a:spcAft>
                <a:defRPr/>
              </a:pPr>
              <a:t>17</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30281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17844">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69313" indent="-257428">
              <a:defRPr>
                <a:solidFill>
                  <a:schemeClr val="tx1"/>
                </a:solidFill>
                <a:latin typeface="Calibri" panose="020F0502020204030204" pitchFamily="34" charset="0"/>
              </a:defRPr>
            </a:lvl2pPr>
            <a:lvl3pPr marL="1029712" indent="-205942">
              <a:defRPr>
                <a:solidFill>
                  <a:schemeClr val="tx1"/>
                </a:solidFill>
                <a:latin typeface="Calibri" panose="020F0502020204030204" pitchFamily="34" charset="0"/>
              </a:defRPr>
            </a:lvl3pPr>
            <a:lvl4pPr marL="1441598" indent="-205942">
              <a:defRPr>
                <a:solidFill>
                  <a:schemeClr val="tx1"/>
                </a:solidFill>
                <a:latin typeface="Calibri" panose="020F0502020204030204" pitchFamily="34" charset="0"/>
              </a:defRPr>
            </a:lvl4pPr>
            <a:lvl5pPr marL="1853482" indent="-205942">
              <a:defRPr>
                <a:solidFill>
                  <a:schemeClr val="tx1"/>
                </a:solidFill>
                <a:latin typeface="Calibri" panose="020F0502020204030204" pitchFamily="34" charset="0"/>
              </a:defRPr>
            </a:lvl5pPr>
            <a:lvl6pPr marL="2265367" indent="-205942" defTabSz="411885" fontAlgn="base">
              <a:spcBef>
                <a:spcPct val="0"/>
              </a:spcBef>
              <a:spcAft>
                <a:spcPct val="0"/>
              </a:spcAft>
              <a:defRPr>
                <a:solidFill>
                  <a:schemeClr val="tx1"/>
                </a:solidFill>
                <a:latin typeface="Calibri" panose="020F0502020204030204" pitchFamily="34" charset="0"/>
              </a:defRPr>
            </a:lvl6pPr>
            <a:lvl7pPr marL="2677252" indent="-205942" defTabSz="411885" fontAlgn="base">
              <a:spcBef>
                <a:spcPct val="0"/>
              </a:spcBef>
              <a:spcAft>
                <a:spcPct val="0"/>
              </a:spcAft>
              <a:defRPr>
                <a:solidFill>
                  <a:schemeClr val="tx1"/>
                </a:solidFill>
                <a:latin typeface="Calibri" panose="020F0502020204030204" pitchFamily="34" charset="0"/>
              </a:defRPr>
            </a:lvl7pPr>
            <a:lvl8pPr marL="3089137" indent="-205942" defTabSz="411885" fontAlgn="base">
              <a:spcBef>
                <a:spcPct val="0"/>
              </a:spcBef>
              <a:spcAft>
                <a:spcPct val="0"/>
              </a:spcAft>
              <a:defRPr>
                <a:solidFill>
                  <a:schemeClr val="tx1"/>
                </a:solidFill>
                <a:latin typeface="Calibri" panose="020F0502020204030204" pitchFamily="34" charset="0"/>
              </a:defRPr>
            </a:lvl8pPr>
            <a:lvl9pPr marL="3501022" indent="-205942" defTabSz="411885" fontAlgn="base">
              <a:spcBef>
                <a:spcPct val="0"/>
              </a:spcBef>
              <a:spcAft>
                <a:spcPct val="0"/>
              </a:spcAft>
              <a:defRPr>
                <a:solidFill>
                  <a:schemeClr val="tx1"/>
                </a:solidFill>
                <a:latin typeface="Calibri" panose="020F0502020204030204" pitchFamily="34" charset="0"/>
              </a:defRPr>
            </a:lvl9pPr>
          </a:lstStyle>
          <a:p>
            <a:pPr defTabSz="411885"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1885" fontAlgn="base">
                <a:spcBef>
                  <a:spcPct val="0"/>
                </a:spcBef>
                <a:spcAft>
                  <a:spcPct val="0"/>
                </a:spcAft>
                <a:defRPr/>
              </a:pPr>
              <a:t>18</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27385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17844">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69313" indent="-257428">
              <a:defRPr>
                <a:solidFill>
                  <a:schemeClr val="tx1"/>
                </a:solidFill>
                <a:latin typeface="Calibri" panose="020F0502020204030204" pitchFamily="34" charset="0"/>
              </a:defRPr>
            </a:lvl2pPr>
            <a:lvl3pPr marL="1029712" indent="-205942">
              <a:defRPr>
                <a:solidFill>
                  <a:schemeClr val="tx1"/>
                </a:solidFill>
                <a:latin typeface="Calibri" panose="020F0502020204030204" pitchFamily="34" charset="0"/>
              </a:defRPr>
            </a:lvl3pPr>
            <a:lvl4pPr marL="1441598" indent="-205942">
              <a:defRPr>
                <a:solidFill>
                  <a:schemeClr val="tx1"/>
                </a:solidFill>
                <a:latin typeface="Calibri" panose="020F0502020204030204" pitchFamily="34" charset="0"/>
              </a:defRPr>
            </a:lvl4pPr>
            <a:lvl5pPr marL="1853482" indent="-205942">
              <a:defRPr>
                <a:solidFill>
                  <a:schemeClr val="tx1"/>
                </a:solidFill>
                <a:latin typeface="Calibri" panose="020F0502020204030204" pitchFamily="34" charset="0"/>
              </a:defRPr>
            </a:lvl5pPr>
            <a:lvl6pPr marL="2265367" indent="-205942" defTabSz="411885" fontAlgn="base">
              <a:spcBef>
                <a:spcPct val="0"/>
              </a:spcBef>
              <a:spcAft>
                <a:spcPct val="0"/>
              </a:spcAft>
              <a:defRPr>
                <a:solidFill>
                  <a:schemeClr val="tx1"/>
                </a:solidFill>
                <a:latin typeface="Calibri" panose="020F0502020204030204" pitchFamily="34" charset="0"/>
              </a:defRPr>
            </a:lvl6pPr>
            <a:lvl7pPr marL="2677252" indent="-205942" defTabSz="411885" fontAlgn="base">
              <a:spcBef>
                <a:spcPct val="0"/>
              </a:spcBef>
              <a:spcAft>
                <a:spcPct val="0"/>
              </a:spcAft>
              <a:defRPr>
                <a:solidFill>
                  <a:schemeClr val="tx1"/>
                </a:solidFill>
                <a:latin typeface="Calibri" panose="020F0502020204030204" pitchFamily="34" charset="0"/>
              </a:defRPr>
            </a:lvl7pPr>
            <a:lvl8pPr marL="3089137" indent="-205942" defTabSz="411885" fontAlgn="base">
              <a:spcBef>
                <a:spcPct val="0"/>
              </a:spcBef>
              <a:spcAft>
                <a:spcPct val="0"/>
              </a:spcAft>
              <a:defRPr>
                <a:solidFill>
                  <a:schemeClr val="tx1"/>
                </a:solidFill>
                <a:latin typeface="Calibri" panose="020F0502020204030204" pitchFamily="34" charset="0"/>
              </a:defRPr>
            </a:lvl8pPr>
            <a:lvl9pPr marL="3501022" indent="-205942" defTabSz="411885" fontAlgn="base">
              <a:spcBef>
                <a:spcPct val="0"/>
              </a:spcBef>
              <a:spcAft>
                <a:spcPct val="0"/>
              </a:spcAft>
              <a:defRPr>
                <a:solidFill>
                  <a:schemeClr val="tx1"/>
                </a:solidFill>
                <a:latin typeface="Calibri" panose="020F0502020204030204" pitchFamily="34" charset="0"/>
              </a:defRPr>
            </a:lvl9pPr>
          </a:lstStyle>
          <a:p>
            <a:pPr defTabSz="411885"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1885" fontAlgn="base">
                <a:spcBef>
                  <a:spcPct val="0"/>
                </a:spcBef>
                <a:spcAft>
                  <a:spcPct val="0"/>
                </a:spcAft>
                <a:defRPr/>
              </a:pPr>
              <a:t>19</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4140080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07564">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61817" indent="-254545">
              <a:defRPr>
                <a:solidFill>
                  <a:schemeClr val="tx1"/>
                </a:solidFill>
                <a:latin typeface="Calibri" panose="020F0502020204030204" pitchFamily="34" charset="0"/>
              </a:defRPr>
            </a:lvl2pPr>
            <a:lvl3pPr marL="1018179" indent="-203635">
              <a:defRPr>
                <a:solidFill>
                  <a:schemeClr val="tx1"/>
                </a:solidFill>
                <a:latin typeface="Calibri" panose="020F0502020204030204" pitchFamily="34" charset="0"/>
              </a:defRPr>
            </a:lvl3pPr>
            <a:lvl4pPr marL="1425452" indent="-203635">
              <a:defRPr>
                <a:solidFill>
                  <a:schemeClr val="tx1"/>
                </a:solidFill>
                <a:latin typeface="Calibri" panose="020F0502020204030204" pitchFamily="34" charset="0"/>
              </a:defRPr>
            </a:lvl4pPr>
            <a:lvl5pPr marL="1832723" indent="-203635">
              <a:defRPr>
                <a:solidFill>
                  <a:schemeClr val="tx1"/>
                </a:solidFill>
                <a:latin typeface="Calibri" panose="020F0502020204030204" pitchFamily="34" charset="0"/>
              </a:defRPr>
            </a:lvl5pPr>
            <a:lvl6pPr marL="2239995" indent="-203635" defTabSz="407272" fontAlgn="base">
              <a:spcBef>
                <a:spcPct val="0"/>
              </a:spcBef>
              <a:spcAft>
                <a:spcPct val="0"/>
              </a:spcAft>
              <a:defRPr>
                <a:solidFill>
                  <a:schemeClr val="tx1"/>
                </a:solidFill>
                <a:latin typeface="Calibri" panose="020F0502020204030204" pitchFamily="34" charset="0"/>
              </a:defRPr>
            </a:lvl6pPr>
            <a:lvl7pPr marL="2647267" indent="-203635" defTabSz="407272" fontAlgn="base">
              <a:spcBef>
                <a:spcPct val="0"/>
              </a:spcBef>
              <a:spcAft>
                <a:spcPct val="0"/>
              </a:spcAft>
              <a:defRPr>
                <a:solidFill>
                  <a:schemeClr val="tx1"/>
                </a:solidFill>
                <a:latin typeface="Calibri" panose="020F0502020204030204" pitchFamily="34" charset="0"/>
              </a:defRPr>
            </a:lvl7pPr>
            <a:lvl8pPr marL="3054539" indent="-203635" defTabSz="407272" fontAlgn="base">
              <a:spcBef>
                <a:spcPct val="0"/>
              </a:spcBef>
              <a:spcAft>
                <a:spcPct val="0"/>
              </a:spcAft>
              <a:defRPr>
                <a:solidFill>
                  <a:schemeClr val="tx1"/>
                </a:solidFill>
                <a:latin typeface="Calibri" panose="020F0502020204030204" pitchFamily="34" charset="0"/>
              </a:defRPr>
            </a:lvl8pPr>
            <a:lvl9pPr marL="3461811" indent="-203635" defTabSz="407272" fontAlgn="base">
              <a:spcBef>
                <a:spcPct val="0"/>
              </a:spcBef>
              <a:spcAft>
                <a:spcPct val="0"/>
              </a:spcAft>
              <a:defRPr>
                <a:solidFill>
                  <a:schemeClr val="tx1"/>
                </a:solidFill>
                <a:latin typeface="Calibri" panose="020F0502020204030204" pitchFamily="34" charset="0"/>
              </a:defRPr>
            </a:lvl9pPr>
          </a:lstStyle>
          <a:p>
            <a:pPr defTabSz="407272"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07272" fontAlgn="base">
                <a:spcBef>
                  <a:spcPct val="0"/>
                </a:spcBef>
                <a:spcAft>
                  <a:spcPct val="0"/>
                </a:spcAft>
                <a:defRPr/>
              </a:pPr>
              <a:t>20</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62553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07564">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61817" indent="-254545">
              <a:defRPr>
                <a:solidFill>
                  <a:schemeClr val="tx1"/>
                </a:solidFill>
                <a:latin typeface="Calibri" panose="020F0502020204030204" pitchFamily="34" charset="0"/>
              </a:defRPr>
            </a:lvl2pPr>
            <a:lvl3pPr marL="1018179" indent="-203635">
              <a:defRPr>
                <a:solidFill>
                  <a:schemeClr val="tx1"/>
                </a:solidFill>
                <a:latin typeface="Calibri" panose="020F0502020204030204" pitchFamily="34" charset="0"/>
              </a:defRPr>
            </a:lvl3pPr>
            <a:lvl4pPr marL="1425452" indent="-203635">
              <a:defRPr>
                <a:solidFill>
                  <a:schemeClr val="tx1"/>
                </a:solidFill>
                <a:latin typeface="Calibri" panose="020F0502020204030204" pitchFamily="34" charset="0"/>
              </a:defRPr>
            </a:lvl4pPr>
            <a:lvl5pPr marL="1832723" indent="-203635">
              <a:defRPr>
                <a:solidFill>
                  <a:schemeClr val="tx1"/>
                </a:solidFill>
                <a:latin typeface="Calibri" panose="020F0502020204030204" pitchFamily="34" charset="0"/>
              </a:defRPr>
            </a:lvl5pPr>
            <a:lvl6pPr marL="2239995" indent="-203635" defTabSz="407272" fontAlgn="base">
              <a:spcBef>
                <a:spcPct val="0"/>
              </a:spcBef>
              <a:spcAft>
                <a:spcPct val="0"/>
              </a:spcAft>
              <a:defRPr>
                <a:solidFill>
                  <a:schemeClr val="tx1"/>
                </a:solidFill>
                <a:latin typeface="Calibri" panose="020F0502020204030204" pitchFamily="34" charset="0"/>
              </a:defRPr>
            </a:lvl6pPr>
            <a:lvl7pPr marL="2647267" indent="-203635" defTabSz="407272" fontAlgn="base">
              <a:spcBef>
                <a:spcPct val="0"/>
              </a:spcBef>
              <a:spcAft>
                <a:spcPct val="0"/>
              </a:spcAft>
              <a:defRPr>
                <a:solidFill>
                  <a:schemeClr val="tx1"/>
                </a:solidFill>
                <a:latin typeface="Calibri" panose="020F0502020204030204" pitchFamily="34" charset="0"/>
              </a:defRPr>
            </a:lvl7pPr>
            <a:lvl8pPr marL="3054539" indent="-203635" defTabSz="407272" fontAlgn="base">
              <a:spcBef>
                <a:spcPct val="0"/>
              </a:spcBef>
              <a:spcAft>
                <a:spcPct val="0"/>
              </a:spcAft>
              <a:defRPr>
                <a:solidFill>
                  <a:schemeClr val="tx1"/>
                </a:solidFill>
                <a:latin typeface="Calibri" panose="020F0502020204030204" pitchFamily="34" charset="0"/>
              </a:defRPr>
            </a:lvl8pPr>
            <a:lvl9pPr marL="3461811" indent="-203635" defTabSz="407272" fontAlgn="base">
              <a:spcBef>
                <a:spcPct val="0"/>
              </a:spcBef>
              <a:spcAft>
                <a:spcPct val="0"/>
              </a:spcAft>
              <a:defRPr>
                <a:solidFill>
                  <a:schemeClr val="tx1"/>
                </a:solidFill>
                <a:latin typeface="Calibri" panose="020F0502020204030204" pitchFamily="34" charset="0"/>
              </a:defRPr>
            </a:lvl9pPr>
          </a:lstStyle>
          <a:p>
            <a:pPr defTabSz="407272"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07272" fontAlgn="base">
                <a:spcBef>
                  <a:spcPct val="0"/>
                </a:spcBef>
                <a:spcAft>
                  <a:spcPct val="0"/>
                </a:spcAft>
                <a:defRPr/>
              </a:pPr>
              <a:t>21</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5980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35055">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81864" indent="-262256">
              <a:defRPr>
                <a:solidFill>
                  <a:schemeClr val="tx1"/>
                </a:solidFill>
                <a:latin typeface="Calibri" panose="020F0502020204030204" pitchFamily="34" charset="0"/>
              </a:defRPr>
            </a:lvl2pPr>
            <a:lvl3pPr marL="1049020" indent="-209804">
              <a:defRPr>
                <a:solidFill>
                  <a:schemeClr val="tx1"/>
                </a:solidFill>
                <a:latin typeface="Calibri" panose="020F0502020204030204" pitchFamily="34" charset="0"/>
              </a:defRPr>
            </a:lvl3pPr>
            <a:lvl4pPr marL="1468630" indent="-209804">
              <a:defRPr>
                <a:solidFill>
                  <a:schemeClr val="tx1"/>
                </a:solidFill>
                <a:latin typeface="Calibri" panose="020F0502020204030204" pitchFamily="34" charset="0"/>
              </a:defRPr>
            </a:lvl4pPr>
            <a:lvl5pPr marL="1888238" indent="-209804">
              <a:defRPr>
                <a:solidFill>
                  <a:schemeClr val="tx1"/>
                </a:solidFill>
                <a:latin typeface="Calibri" panose="020F0502020204030204" pitchFamily="34" charset="0"/>
              </a:defRPr>
            </a:lvl5pPr>
            <a:lvl6pPr marL="2307846" indent="-209804" defTabSz="419609" fontAlgn="base">
              <a:spcBef>
                <a:spcPct val="0"/>
              </a:spcBef>
              <a:spcAft>
                <a:spcPct val="0"/>
              </a:spcAft>
              <a:defRPr>
                <a:solidFill>
                  <a:schemeClr val="tx1"/>
                </a:solidFill>
                <a:latin typeface="Calibri" panose="020F0502020204030204" pitchFamily="34" charset="0"/>
              </a:defRPr>
            </a:lvl6pPr>
            <a:lvl7pPr marL="2727454" indent="-209804" defTabSz="419609" fontAlgn="base">
              <a:spcBef>
                <a:spcPct val="0"/>
              </a:spcBef>
              <a:spcAft>
                <a:spcPct val="0"/>
              </a:spcAft>
              <a:defRPr>
                <a:solidFill>
                  <a:schemeClr val="tx1"/>
                </a:solidFill>
                <a:latin typeface="Calibri" panose="020F0502020204030204" pitchFamily="34" charset="0"/>
              </a:defRPr>
            </a:lvl7pPr>
            <a:lvl8pPr marL="3147063" indent="-209804" defTabSz="419609" fontAlgn="base">
              <a:spcBef>
                <a:spcPct val="0"/>
              </a:spcBef>
              <a:spcAft>
                <a:spcPct val="0"/>
              </a:spcAft>
              <a:defRPr>
                <a:solidFill>
                  <a:schemeClr val="tx1"/>
                </a:solidFill>
                <a:latin typeface="Calibri" panose="020F0502020204030204" pitchFamily="34" charset="0"/>
              </a:defRPr>
            </a:lvl8pPr>
            <a:lvl9pPr marL="3566670" indent="-209804" defTabSz="419609" fontAlgn="base">
              <a:spcBef>
                <a:spcPct val="0"/>
              </a:spcBef>
              <a:spcAft>
                <a:spcPct val="0"/>
              </a:spcAft>
              <a:defRPr>
                <a:solidFill>
                  <a:schemeClr val="tx1"/>
                </a:solidFill>
                <a:latin typeface="Calibri" panose="020F0502020204030204" pitchFamily="34" charset="0"/>
              </a:defRPr>
            </a:lvl9pPr>
          </a:lstStyle>
          <a:p>
            <a:pPr defTabSz="419609"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9609" fontAlgn="base">
                <a:spcBef>
                  <a:spcPct val="0"/>
                </a:spcBef>
                <a:spcAft>
                  <a:spcPct val="0"/>
                </a:spcAft>
                <a:defRPr/>
              </a:pPr>
              <a:t>4</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769812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1262063"/>
            <a:ext cx="4403725" cy="3402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76997-8455-4FC6-9D0E-E2F3D089EB9F}" type="slidenum">
              <a:rPr lang="en-US" smtClean="0"/>
              <a:t>22</a:t>
            </a:fld>
            <a:endParaRPr lang="en-US" dirty="0"/>
          </a:p>
        </p:txBody>
      </p:sp>
    </p:spTree>
    <p:extLst>
      <p:ext uri="{BB962C8B-B14F-4D97-AF65-F5344CB8AC3E}">
        <p14:creationId xmlns:p14="http://schemas.microsoft.com/office/powerpoint/2010/main" val="41173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1262063"/>
            <a:ext cx="4403725" cy="3402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76997-8455-4FC6-9D0E-E2F3D089EB9F}" type="slidenum">
              <a:rPr lang="en-US" smtClean="0"/>
              <a:t>23</a:t>
            </a:fld>
            <a:endParaRPr lang="en-US" dirty="0"/>
          </a:p>
        </p:txBody>
      </p:sp>
    </p:spTree>
    <p:extLst>
      <p:ext uri="{BB962C8B-B14F-4D97-AF65-F5344CB8AC3E}">
        <p14:creationId xmlns:p14="http://schemas.microsoft.com/office/powerpoint/2010/main" val="1343826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EDE76B73-1A7E-924C-AFC4-BBF551F744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A5671B-E02F-C445-A048-90625A57DE41}"/>
              </a:ext>
            </a:extLst>
          </p:cNvPr>
          <p:cNvSpPr>
            <a:spLocks noGrp="1"/>
          </p:cNvSpPr>
          <p:nvPr>
            <p:ph type="body" idx="1"/>
          </p:nvPr>
        </p:nvSpPr>
        <p:spPr/>
        <p:txBody>
          <a:bodyPr/>
          <a:lstStyle/>
          <a:p>
            <a:pPr defTabSz="1037748">
              <a:defRPr/>
            </a:pPr>
            <a:endParaRPr lang="en-US" sz="1400" dirty="0"/>
          </a:p>
        </p:txBody>
      </p:sp>
      <p:sp>
        <p:nvSpPr>
          <p:cNvPr id="137219" name="Slide Number Placeholder 3">
            <a:extLst>
              <a:ext uri="{FF2B5EF4-FFF2-40B4-BE49-F238E27FC236}">
                <a16:creationId xmlns:a16="http://schemas.microsoft.com/office/drawing/2014/main" id="{14F0C202-89F8-F64E-9484-2B68EFC236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6750" indent="-291059">
              <a:defRPr>
                <a:solidFill>
                  <a:schemeClr val="tx1"/>
                </a:solidFill>
                <a:latin typeface="Calibri" panose="020F0502020204030204" pitchFamily="34" charset="0"/>
              </a:defRPr>
            </a:lvl2pPr>
            <a:lvl3pPr marL="1164230" indent="-232846">
              <a:defRPr>
                <a:solidFill>
                  <a:schemeClr val="tx1"/>
                </a:solidFill>
                <a:latin typeface="Calibri" panose="020F0502020204030204" pitchFamily="34" charset="0"/>
              </a:defRPr>
            </a:lvl3pPr>
            <a:lvl4pPr marL="1629924" indent="-232846">
              <a:defRPr>
                <a:solidFill>
                  <a:schemeClr val="tx1"/>
                </a:solidFill>
                <a:latin typeface="Calibri" panose="020F0502020204030204" pitchFamily="34" charset="0"/>
              </a:defRPr>
            </a:lvl4pPr>
            <a:lvl5pPr marL="2095615" indent="-232846">
              <a:defRPr>
                <a:solidFill>
                  <a:schemeClr val="tx1"/>
                </a:solidFill>
                <a:latin typeface="Calibri" panose="020F0502020204030204" pitchFamily="34" charset="0"/>
              </a:defRPr>
            </a:lvl5pPr>
            <a:lvl6pPr marL="2561308" indent="-232846" defTabSz="465693" fontAlgn="base">
              <a:spcBef>
                <a:spcPct val="0"/>
              </a:spcBef>
              <a:spcAft>
                <a:spcPct val="0"/>
              </a:spcAft>
              <a:defRPr>
                <a:solidFill>
                  <a:schemeClr val="tx1"/>
                </a:solidFill>
                <a:latin typeface="Calibri" panose="020F0502020204030204" pitchFamily="34" charset="0"/>
              </a:defRPr>
            </a:lvl6pPr>
            <a:lvl7pPr marL="3027001" indent="-232846" defTabSz="465693" fontAlgn="base">
              <a:spcBef>
                <a:spcPct val="0"/>
              </a:spcBef>
              <a:spcAft>
                <a:spcPct val="0"/>
              </a:spcAft>
              <a:defRPr>
                <a:solidFill>
                  <a:schemeClr val="tx1"/>
                </a:solidFill>
                <a:latin typeface="Calibri" panose="020F0502020204030204" pitchFamily="34" charset="0"/>
              </a:defRPr>
            </a:lvl7pPr>
            <a:lvl8pPr marL="3492693" indent="-232846" defTabSz="465693" fontAlgn="base">
              <a:spcBef>
                <a:spcPct val="0"/>
              </a:spcBef>
              <a:spcAft>
                <a:spcPct val="0"/>
              </a:spcAft>
              <a:defRPr>
                <a:solidFill>
                  <a:schemeClr val="tx1"/>
                </a:solidFill>
                <a:latin typeface="Calibri" panose="020F0502020204030204" pitchFamily="34" charset="0"/>
              </a:defRPr>
            </a:lvl8pPr>
            <a:lvl9pPr marL="3958387" indent="-232846" defTabSz="465693" fontAlgn="base">
              <a:spcBef>
                <a:spcPct val="0"/>
              </a:spcBef>
              <a:spcAft>
                <a:spcPct val="0"/>
              </a:spcAft>
              <a:defRPr>
                <a:solidFill>
                  <a:schemeClr val="tx1"/>
                </a:solidFill>
                <a:latin typeface="Calibri" panose="020F0502020204030204" pitchFamily="34" charset="0"/>
              </a:defRPr>
            </a:lvl9pPr>
          </a:lstStyle>
          <a:p>
            <a:pPr defTabSz="457099" fontAlgn="base">
              <a:spcBef>
                <a:spcPct val="0"/>
              </a:spcBef>
              <a:spcAft>
                <a:spcPct val="0"/>
              </a:spcAft>
              <a:defRPr/>
            </a:pPr>
            <a:fld id="{9BBBA989-3101-9A4D-8918-D37EA47AB6B6}" type="slidenum">
              <a:rPr lang="en-US" altLang="en-US">
                <a:solidFill>
                  <a:prstClr val="black"/>
                </a:solidFill>
                <a:latin typeface="Arial" panose="020B0604020202020204" pitchFamily="34" charset="0"/>
              </a:rPr>
              <a:pPr defTabSz="457099" fontAlgn="base">
                <a:spcBef>
                  <a:spcPct val="0"/>
                </a:spcBef>
                <a:spcAft>
                  <a:spcPct val="0"/>
                </a:spcAft>
                <a:defRPr/>
              </a:pPr>
              <a:t>24</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584696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BBFD47C1-3B86-1240-AB3E-9EF598C7A1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AF09600-BE9C-4F45-B2C1-C8FF6D82E109}"/>
              </a:ext>
            </a:extLst>
          </p:cNvPr>
          <p:cNvSpPr>
            <a:spLocks noGrp="1"/>
          </p:cNvSpPr>
          <p:nvPr>
            <p:ph type="body" idx="1"/>
          </p:nvPr>
        </p:nvSpPr>
        <p:spPr/>
        <p:txBody>
          <a:bodyPr/>
          <a:lstStyle/>
          <a:p>
            <a:pPr defTabSz="1037748">
              <a:defRPr/>
            </a:pPr>
            <a:endParaRPr lang="en-US" sz="1400" dirty="0"/>
          </a:p>
        </p:txBody>
      </p:sp>
      <p:sp>
        <p:nvSpPr>
          <p:cNvPr id="139267" name="Slide Number Placeholder 3">
            <a:extLst>
              <a:ext uri="{FF2B5EF4-FFF2-40B4-BE49-F238E27FC236}">
                <a16:creationId xmlns:a16="http://schemas.microsoft.com/office/drawing/2014/main" id="{EC20F68A-BFB4-CA43-BFC7-C15AD26153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6750" indent="-291059">
              <a:defRPr>
                <a:solidFill>
                  <a:schemeClr val="tx1"/>
                </a:solidFill>
                <a:latin typeface="Calibri" panose="020F0502020204030204" pitchFamily="34" charset="0"/>
              </a:defRPr>
            </a:lvl2pPr>
            <a:lvl3pPr marL="1164230" indent="-232846">
              <a:defRPr>
                <a:solidFill>
                  <a:schemeClr val="tx1"/>
                </a:solidFill>
                <a:latin typeface="Calibri" panose="020F0502020204030204" pitchFamily="34" charset="0"/>
              </a:defRPr>
            </a:lvl3pPr>
            <a:lvl4pPr marL="1629924" indent="-232846">
              <a:defRPr>
                <a:solidFill>
                  <a:schemeClr val="tx1"/>
                </a:solidFill>
                <a:latin typeface="Calibri" panose="020F0502020204030204" pitchFamily="34" charset="0"/>
              </a:defRPr>
            </a:lvl4pPr>
            <a:lvl5pPr marL="2095615" indent="-232846">
              <a:defRPr>
                <a:solidFill>
                  <a:schemeClr val="tx1"/>
                </a:solidFill>
                <a:latin typeface="Calibri" panose="020F0502020204030204" pitchFamily="34" charset="0"/>
              </a:defRPr>
            </a:lvl5pPr>
            <a:lvl6pPr marL="2561308" indent="-232846" defTabSz="465693" fontAlgn="base">
              <a:spcBef>
                <a:spcPct val="0"/>
              </a:spcBef>
              <a:spcAft>
                <a:spcPct val="0"/>
              </a:spcAft>
              <a:defRPr>
                <a:solidFill>
                  <a:schemeClr val="tx1"/>
                </a:solidFill>
                <a:latin typeface="Calibri" panose="020F0502020204030204" pitchFamily="34" charset="0"/>
              </a:defRPr>
            </a:lvl6pPr>
            <a:lvl7pPr marL="3027001" indent="-232846" defTabSz="465693" fontAlgn="base">
              <a:spcBef>
                <a:spcPct val="0"/>
              </a:spcBef>
              <a:spcAft>
                <a:spcPct val="0"/>
              </a:spcAft>
              <a:defRPr>
                <a:solidFill>
                  <a:schemeClr val="tx1"/>
                </a:solidFill>
                <a:latin typeface="Calibri" panose="020F0502020204030204" pitchFamily="34" charset="0"/>
              </a:defRPr>
            </a:lvl7pPr>
            <a:lvl8pPr marL="3492693" indent="-232846" defTabSz="465693" fontAlgn="base">
              <a:spcBef>
                <a:spcPct val="0"/>
              </a:spcBef>
              <a:spcAft>
                <a:spcPct val="0"/>
              </a:spcAft>
              <a:defRPr>
                <a:solidFill>
                  <a:schemeClr val="tx1"/>
                </a:solidFill>
                <a:latin typeface="Calibri" panose="020F0502020204030204" pitchFamily="34" charset="0"/>
              </a:defRPr>
            </a:lvl8pPr>
            <a:lvl9pPr marL="3958387" indent="-232846" defTabSz="465693" fontAlgn="base">
              <a:spcBef>
                <a:spcPct val="0"/>
              </a:spcBef>
              <a:spcAft>
                <a:spcPct val="0"/>
              </a:spcAft>
              <a:defRPr>
                <a:solidFill>
                  <a:schemeClr val="tx1"/>
                </a:solidFill>
                <a:latin typeface="Calibri" panose="020F0502020204030204" pitchFamily="34" charset="0"/>
              </a:defRPr>
            </a:lvl9pPr>
          </a:lstStyle>
          <a:p>
            <a:pPr defTabSz="457099" fontAlgn="base">
              <a:spcBef>
                <a:spcPct val="0"/>
              </a:spcBef>
              <a:spcAft>
                <a:spcPct val="0"/>
              </a:spcAft>
              <a:defRPr/>
            </a:pPr>
            <a:fld id="{D6E6B17F-3262-0A4E-B1B4-85B573A92F92}" type="slidenum">
              <a:rPr lang="en-US" altLang="en-US">
                <a:solidFill>
                  <a:prstClr val="black"/>
                </a:solidFill>
                <a:latin typeface="Arial" panose="020B0604020202020204" pitchFamily="34" charset="0"/>
              </a:rPr>
              <a:pPr defTabSz="457099" fontAlgn="base">
                <a:spcBef>
                  <a:spcPct val="0"/>
                </a:spcBef>
                <a:spcAft>
                  <a:spcPct val="0"/>
                </a:spcAft>
                <a:defRPr/>
              </a:pPr>
              <a:t>25</a:t>
            </a:fld>
            <a:endParaRPr lang="en-US" altLang="en-US" dirty="0">
              <a:solidFill>
                <a:prstClr val="black"/>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17844">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69313" indent="-257428">
              <a:defRPr>
                <a:solidFill>
                  <a:schemeClr val="tx1"/>
                </a:solidFill>
                <a:latin typeface="Calibri" panose="020F0502020204030204" pitchFamily="34" charset="0"/>
              </a:defRPr>
            </a:lvl2pPr>
            <a:lvl3pPr marL="1029712" indent="-205942">
              <a:defRPr>
                <a:solidFill>
                  <a:schemeClr val="tx1"/>
                </a:solidFill>
                <a:latin typeface="Calibri" panose="020F0502020204030204" pitchFamily="34" charset="0"/>
              </a:defRPr>
            </a:lvl3pPr>
            <a:lvl4pPr marL="1441598" indent="-205942">
              <a:defRPr>
                <a:solidFill>
                  <a:schemeClr val="tx1"/>
                </a:solidFill>
                <a:latin typeface="Calibri" panose="020F0502020204030204" pitchFamily="34" charset="0"/>
              </a:defRPr>
            </a:lvl4pPr>
            <a:lvl5pPr marL="1853482" indent="-205942">
              <a:defRPr>
                <a:solidFill>
                  <a:schemeClr val="tx1"/>
                </a:solidFill>
                <a:latin typeface="Calibri" panose="020F0502020204030204" pitchFamily="34" charset="0"/>
              </a:defRPr>
            </a:lvl5pPr>
            <a:lvl6pPr marL="2265367" indent="-205942" defTabSz="411885" fontAlgn="base">
              <a:spcBef>
                <a:spcPct val="0"/>
              </a:spcBef>
              <a:spcAft>
                <a:spcPct val="0"/>
              </a:spcAft>
              <a:defRPr>
                <a:solidFill>
                  <a:schemeClr val="tx1"/>
                </a:solidFill>
                <a:latin typeface="Calibri" panose="020F0502020204030204" pitchFamily="34" charset="0"/>
              </a:defRPr>
            </a:lvl6pPr>
            <a:lvl7pPr marL="2677252" indent="-205942" defTabSz="411885" fontAlgn="base">
              <a:spcBef>
                <a:spcPct val="0"/>
              </a:spcBef>
              <a:spcAft>
                <a:spcPct val="0"/>
              </a:spcAft>
              <a:defRPr>
                <a:solidFill>
                  <a:schemeClr val="tx1"/>
                </a:solidFill>
                <a:latin typeface="Calibri" panose="020F0502020204030204" pitchFamily="34" charset="0"/>
              </a:defRPr>
            </a:lvl7pPr>
            <a:lvl8pPr marL="3089137" indent="-205942" defTabSz="411885" fontAlgn="base">
              <a:spcBef>
                <a:spcPct val="0"/>
              </a:spcBef>
              <a:spcAft>
                <a:spcPct val="0"/>
              </a:spcAft>
              <a:defRPr>
                <a:solidFill>
                  <a:schemeClr val="tx1"/>
                </a:solidFill>
                <a:latin typeface="Calibri" panose="020F0502020204030204" pitchFamily="34" charset="0"/>
              </a:defRPr>
            </a:lvl8pPr>
            <a:lvl9pPr marL="3501022" indent="-205942" defTabSz="411885" fontAlgn="base">
              <a:spcBef>
                <a:spcPct val="0"/>
              </a:spcBef>
              <a:spcAft>
                <a:spcPct val="0"/>
              </a:spcAft>
              <a:defRPr>
                <a:solidFill>
                  <a:schemeClr val="tx1"/>
                </a:solidFill>
                <a:latin typeface="Calibri" panose="020F0502020204030204" pitchFamily="34" charset="0"/>
              </a:defRPr>
            </a:lvl9pPr>
          </a:lstStyle>
          <a:p>
            <a:pPr defTabSz="411885"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1885" fontAlgn="base">
                <a:spcBef>
                  <a:spcPct val="0"/>
                </a:spcBef>
                <a:spcAft>
                  <a:spcPct val="0"/>
                </a:spcAft>
                <a:defRPr/>
              </a:pPr>
              <a:t>5</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71320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17844">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69313" indent="-257428">
              <a:defRPr>
                <a:solidFill>
                  <a:schemeClr val="tx1"/>
                </a:solidFill>
                <a:latin typeface="Calibri" panose="020F0502020204030204" pitchFamily="34" charset="0"/>
              </a:defRPr>
            </a:lvl2pPr>
            <a:lvl3pPr marL="1029712" indent="-205942">
              <a:defRPr>
                <a:solidFill>
                  <a:schemeClr val="tx1"/>
                </a:solidFill>
                <a:latin typeface="Calibri" panose="020F0502020204030204" pitchFamily="34" charset="0"/>
              </a:defRPr>
            </a:lvl3pPr>
            <a:lvl4pPr marL="1441598" indent="-205942">
              <a:defRPr>
                <a:solidFill>
                  <a:schemeClr val="tx1"/>
                </a:solidFill>
                <a:latin typeface="Calibri" panose="020F0502020204030204" pitchFamily="34" charset="0"/>
              </a:defRPr>
            </a:lvl4pPr>
            <a:lvl5pPr marL="1853482" indent="-205942">
              <a:defRPr>
                <a:solidFill>
                  <a:schemeClr val="tx1"/>
                </a:solidFill>
                <a:latin typeface="Calibri" panose="020F0502020204030204" pitchFamily="34" charset="0"/>
              </a:defRPr>
            </a:lvl5pPr>
            <a:lvl6pPr marL="2265367" indent="-205942" defTabSz="411885" fontAlgn="base">
              <a:spcBef>
                <a:spcPct val="0"/>
              </a:spcBef>
              <a:spcAft>
                <a:spcPct val="0"/>
              </a:spcAft>
              <a:defRPr>
                <a:solidFill>
                  <a:schemeClr val="tx1"/>
                </a:solidFill>
                <a:latin typeface="Calibri" panose="020F0502020204030204" pitchFamily="34" charset="0"/>
              </a:defRPr>
            </a:lvl6pPr>
            <a:lvl7pPr marL="2677252" indent="-205942" defTabSz="411885" fontAlgn="base">
              <a:spcBef>
                <a:spcPct val="0"/>
              </a:spcBef>
              <a:spcAft>
                <a:spcPct val="0"/>
              </a:spcAft>
              <a:defRPr>
                <a:solidFill>
                  <a:schemeClr val="tx1"/>
                </a:solidFill>
                <a:latin typeface="Calibri" panose="020F0502020204030204" pitchFamily="34" charset="0"/>
              </a:defRPr>
            </a:lvl7pPr>
            <a:lvl8pPr marL="3089137" indent="-205942" defTabSz="411885" fontAlgn="base">
              <a:spcBef>
                <a:spcPct val="0"/>
              </a:spcBef>
              <a:spcAft>
                <a:spcPct val="0"/>
              </a:spcAft>
              <a:defRPr>
                <a:solidFill>
                  <a:schemeClr val="tx1"/>
                </a:solidFill>
                <a:latin typeface="Calibri" panose="020F0502020204030204" pitchFamily="34" charset="0"/>
              </a:defRPr>
            </a:lvl8pPr>
            <a:lvl9pPr marL="3501022" indent="-205942" defTabSz="411885" fontAlgn="base">
              <a:spcBef>
                <a:spcPct val="0"/>
              </a:spcBef>
              <a:spcAft>
                <a:spcPct val="0"/>
              </a:spcAft>
              <a:defRPr>
                <a:solidFill>
                  <a:schemeClr val="tx1"/>
                </a:solidFill>
                <a:latin typeface="Calibri" panose="020F0502020204030204" pitchFamily="34" charset="0"/>
              </a:defRPr>
            </a:lvl9pPr>
          </a:lstStyle>
          <a:p>
            <a:pPr defTabSz="411885"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1885" fontAlgn="base">
                <a:spcBef>
                  <a:spcPct val="0"/>
                </a:spcBef>
                <a:spcAft>
                  <a:spcPct val="0"/>
                </a:spcAft>
                <a:defRPr/>
              </a:pPr>
              <a:t>6</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76636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17844">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69313" indent="-257428">
              <a:defRPr>
                <a:solidFill>
                  <a:schemeClr val="tx1"/>
                </a:solidFill>
                <a:latin typeface="Calibri" panose="020F0502020204030204" pitchFamily="34" charset="0"/>
              </a:defRPr>
            </a:lvl2pPr>
            <a:lvl3pPr marL="1029712" indent="-205942">
              <a:defRPr>
                <a:solidFill>
                  <a:schemeClr val="tx1"/>
                </a:solidFill>
                <a:latin typeface="Calibri" panose="020F0502020204030204" pitchFamily="34" charset="0"/>
              </a:defRPr>
            </a:lvl3pPr>
            <a:lvl4pPr marL="1441598" indent="-205942">
              <a:defRPr>
                <a:solidFill>
                  <a:schemeClr val="tx1"/>
                </a:solidFill>
                <a:latin typeface="Calibri" panose="020F0502020204030204" pitchFamily="34" charset="0"/>
              </a:defRPr>
            </a:lvl4pPr>
            <a:lvl5pPr marL="1853482" indent="-205942">
              <a:defRPr>
                <a:solidFill>
                  <a:schemeClr val="tx1"/>
                </a:solidFill>
                <a:latin typeface="Calibri" panose="020F0502020204030204" pitchFamily="34" charset="0"/>
              </a:defRPr>
            </a:lvl5pPr>
            <a:lvl6pPr marL="2265367" indent="-205942" defTabSz="411885" fontAlgn="base">
              <a:spcBef>
                <a:spcPct val="0"/>
              </a:spcBef>
              <a:spcAft>
                <a:spcPct val="0"/>
              </a:spcAft>
              <a:defRPr>
                <a:solidFill>
                  <a:schemeClr val="tx1"/>
                </a:solidFill>
                <a:latin typeface="Calibri" panose="020F0502020204030204" pitchFamily="34" charset="0"/>
              </a:defRPr>
            </a:lvl6pPr>
            <a:lvl7pPr marL="2677252" indent="-205942" defTabSz="411885" fontAlgn="base">
              <a:spcBef>
                <a:spcPct val="0"/>
              </a:spcBef>
              <a:spcAft>
                <a:spcPct val="0"/>
              </a:spcAft>
              <a:defRPr>
                <a:solidFill>
                  <a:schemeClr val="tx1"/>
                </a:solidFill>
                <a:latin typeface="Calibri" panose="020F0502020204030204" pitchFamily="34" charset="0"/>
              </a:defRPr>
            </a:lvl7pPr>
            <a:lvl8pPr marL="3089137" indent="-205942" defTabSz="411885" fontAlgn="base">
              <a:spcBef>
                <a:spcPct val="0"/>
              </a:spcBef>
              <a:spcAft>
                <a:spcPct val="0"/>
              </a:spcAft>
              <a:defRPr>
                <a:solidFill>
                  <a:schemeClr val="tx1"/>
                </a:solidFill>
                <a:latin typeface="Calibri" panose="020F0502020204030204" pitchFamily="34" charset="0"/>
              </a:defRPr>
            </a:lvl8pPr>
            <a:lvl9pPr marL="3501022" indent="-205942" defTabSz="411885" fontAlgn="base">
              <a:spcBef>
                <a:spcPct val="0"/>
              </a:spcBef>
              <a:spcAft>
                <a:spcPct val="0"/>
              </a:spcAft>
              <a:defRPr>
                <a:solidFill>
                  <a:schemeClr val="tx1"/>
                </a:solidFill>
                <a:latin typeface="Calibri" panose="020F0502020204030204" pitchFamily="34" charset="0"/>
              </a:defRPr>
            </a:lvl9pPr>
          </a:lstStyle>
          <a:p>
            <a:pPr defTabSz="411885"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1885" fontAlgn="base">
                <a:spcBef>
                  <a:spcPct val="0"/>
                </a:spcBef>
                <a:spcAft>
                  <a:spcPct val="0"/>
                </a:spcAft>
                <a:defRPr/>
              </a:pPr>
              <a:t>7</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651599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2588" y="1241425"/>
            <a:ext cx="4332287"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76997-8455-4FC6-9D0E-E2F3D089EB9F}" type="slidenum">
              <a:rPr lang="en-US" smtClean="0"/>
              <a:t>8</a:t>
            </a:fld>
            <a:endParaRPr lang="en-US" dirty="0"/>
          </a:p>
        </p:txBody>
      </p:sp>
    </p:spTree>
    <p:extLst>
      <p:ext uri="{BB962C8B-B14F-4D97-AF65-F5344CB8AC3E}">
        <p14:creationId xmlns:p14="http://schemas.microsoft.com/office/powerpoint/2010/main" val="302531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24626">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74259" indent="-259330">
              <a:defRPr>
                <a:solidFill>
                  <a:schemeClr val="tx1"/>
                </a:solidFill>
                <a:latin typeface="Calibri" panose="020F0502020204030204" pitchFamily="34" charset="0"/>
              </a:defRPr>
            </a:lvl2pPr>
            <a:lvl3pPr marL="1037321" indent="-207464">
              <a:defRPr>
                <a:solidFill>
                  <a:schemeClr val="tx1"/>
                </a:solidFill>
                <a:latin typeface="Calibri" panose="020F0502020204030204" pitchFamily="34" charset="0"/>
              </a:defRPr>
            </a:lvl3pPr>
            <a:lvl4pPr marL="1452251" indent="-207464">
              <a:defRPr>
                <a:solidFill>
                  <a:schemeClr val="tx1"/>
                </a:solidFill>
                <a:latin typeface="Calibri" panose="020F0502020204030204" pitchFamily="34" charset="0"/>
              </a:defRPr>
            </a:lvl4pPr>
            <a:lvl5pPr marL="1867179" indent="-207464">
              <a:defRPr>
                <a:solidFill>
                  <a:schemeClr val="tx1"/>
                </a:solidFill>
                <a:latin typeface="Calibri" panose="020F0502020204030204" pitchFamily="34" charset="0"/>
              </a:defRPr>
            </a:lvl5pPr>
            <a:lvl6pPr marL="2282106" indent="-207464" defTabSz="414929" fontAlgn="base">
              <a:spcBef>
                <a:spcPct val="0"/>
              </a:spcBef>
              <a:spcAft>
                <a:spcPct val="0"/>
              </a:spcAft>
              <a:defRPr>
                <a:solidFill>
                  <a:schemeClr val="tx1"/>
                </a:solidFill>
                <a:latin typeface="Calibri" panose="020F0502020204030204" pitchFamily="34" charset="0"/>
              </a:defRPr>
            </a:lvl6pPr>
            <a:lvl7pPr marL="2697035" indent="-207464" defTabSz="414929" fontAlgn="base">
              <a:spcBef>
                <a:spcPct val="0"/>
              </a:spcBef>
              <a:spcAft>
                <a:spcPct val="0"/>
              </a:spcAft>
              <a:defRPr>
                <a:solidFill>
                  <a:schemeClr val="tx1"/>
                </a:solidFill>
                <a:latin typeface="Calibri" panose="020F0502020204030204" pitchFamily="34" charset="0"/>
              </a:defRPr>
            </a:lvl7pPr>
            <a:lvl8pPr marL="3111965" indent="-207464" defTabSz="414929" fontAlgn="base">
              <a:spcBef>
                <a:spcPct val="0"/>
              </a:spcBef>
              <a:spcAft>
                <a:spcPct val="0"/>
              </a:spcAft>
              <a:defRPr>
                <a:solidFill>
                  <a:schemeClr val="tx1"/>
                </a:solidFill>
                <a:latin typeface="Calibri" panose="020F0502020204030204" pitchFamily="34" charset="0"/>
              </a:defRPr>
            </a:lvl8pPr>
            <a:lvl9pPr marL="3526893" indent="-207464" defTabSz="414929" fontAlgn="base">
              <a:spcBef>
                <a:spcPct val="0"/>
              </a:spcBef>
              <a:spcAft>
                <a:spcPct val="0"/>
              </a:spcAft>
              <a:defRPr>
                <a:solidFill>
                  <a:schemeClr val="tx1"/>
                </a:solidFill>
                <a:latin typeface="Calibri" panose="020F0502020204030204" pitchFamily="34" charset="0"/>
              </a:defRPr>
            </a:lvl9pPr>
          </a:lstStyle>
          <a:p>
            <a:pPr defTabSz="414929"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4929" fontAlgn="base">
                <a:spcBef>
                  <a:spcPct val="0"/>
                </a:spcBef>
                <a:spcAft>
                  <a:spcPct val="0"/>
                </a:spcAft>
                <a:defRPr/>
              </a:pPr>
              <a:t>9</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80175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35099">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81897" indent="-262268">
              <a:defRPr>
                <a:solidFill>
                  <a:schemeClr val="tx1"/>
                </a:solidFill>
                <a:latin typeface="Calibri" panose="020F0502020204030204" pitchFamily="34" charset="0"/>
              </a:defRPr>
            </a:lvl2pPr>
            <a:lvl3pPr marL="1049070" indent="-209814">
              <a:defRPr>
                <a:solidFill>
                  <a:schemeClr val="tx1"/>
                </a:solidFill>
                <a:latin typeface="Calibri" panose="020F0502020204030204" pitchFamily="34" charset="0"/>
              </a:defRPr>
            </a:lvl3pPr>
            <a:lvl4pPr marL="1468700" indent="-209814">
              <a:defRPr>
                <a:solidFill>
                  <a:schemeClr val="tx1"/>
                </a:solidFill>
                <a:latin typeface="Calibri" panose="020F0502020204030204" pitchFamily="34" charset="0"/>
              </a:defRPr>
            </a:lvl4pPr>
            <a:lvl5pPr marL="1888328" indent="-209814">
              <a:defRPr>
                <a:solidFill>
                  <a:schemeClr val="tx1"/>
                </a:solidFill>
                <a:latin typeface="Calibri" panose="020F0502020204030204" pitchFamily="34" charset="0"/>
              </a:defRPr>
            </a:lvl5pPr>
            <a:lvl6pPr marL="2307956" indent="-209814" defTabSz="419629" fontAlgn="base">
              <a:spcBef>
                <a:spcPct val="0"/>
              </a:spcBef>
              <a:spcAft>
                <a:spcPct val="0"/>
              </a:spcAft>
              <a:defRPr>
                <a:solidFill>
                  <a:schemeClr val="tx1"/>
                </a:solidFill>
                <a:latin typeface="Calibri" panose="020F0502020204030204" pitchFamily="34" charset="0"/>
              </a:defRPr>
            </a:lvl6pPr>
            <a:lvl7pPr marL="2727585" indent="-209814" defTabSz="419629" fontAlgn="base">
              <a:spcBef>
                <a:spcPct val="0"/>
              </a:spcBef>
              <a:spcAft>
                <a:spcPct val="0"/>
              </a:spcAft>
              <a:defRPr>
                <a:solidFill>
                  <a:schemeClr val="tx1"/>
                </a:solidFill>
                <a:latin typeface="Calibri" panose="020F0502020204030204" pitchFamily="34" charset="0"/>
              </a:defRPr>
            </a:lvl7pPr>
            <a:lvl8pPr marL="3147213" indent="-209814" defTabSz="419629" fontAlgn="base">
              <a:spcBef>
                <a:spcPct val="0"/>
              </a:spcBef>
              <a:spcAft>
                <a:spcPct val="0"/>
              </a:spcAft>
              <a:defRPr>
                <a:solidFill>
                  <a:schemeClr val="tx1"/>
                </a:solidFill>
                <a:latin typeface="Calibri" panose="020F0502020204030204" pitchFamily="34" charset="0"/>
              </a:defRPr>
            </a:lvl8pPr>
            <a:lvl9pPr marL="3566841" indent="-209814" defTabSz="419629" fontAlgn="base">
              <a:spcBef>
                <a:spcPct val="0"/>
              </a:spcBef>
              <a:spcAft>
                <a:spcPct val="0"/>
              </a:spcAft>
              <a:defRPr>
                <a:solidFill>
                  <a:schemeClr val="tx1"/>
                </a:solidFill>
                <a:latin typeface="Calibri" panose="020F0502020204030204" pitchFamily="34" charset="0"/>
              </a:defRPr>
            </a:lvl9pPr>
          </a:lstStyle>
          <a:p>
            <a:pPr defTabSz="419629"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9629" fontAlgn="base">
                <a:spcBef>
                  <a:spcPct val="0"/>
                </a:spcBef>
                <a:spcAft>
                  <a:spcPct val="0"/>
                </a:spcAft>
                <a:defRPr/>
              </a:pPr>
              <a:t>10</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89010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7CD40A9-8010-BC4A-9DEA-72C0C509C3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3608B8-2D51-DF4E-8283-CD012D4E3F4F}"/>
              </a:ext>
            </a:extLst>
          </p:cNvPr>
          <p:cNvSpPr>
            <a:spLocks noGrp="1"/>
          </p:cNvSpPr>
          <p:nvPr>
            <p:ph type="body" idx="1"/>
          </p:nvPr>
        </p:nvSpPr>
        <p:spPr/>
        <p:txBody>
          <a:bodyPr/>
          <a:lstStyle/>
          <a:p>
            <a:pPr defTabSz="935099">
              <a:defRPr/>
            </a:pPr>
            <a:endParaRPr lang="en-US" dirty="0"/>
          </a:p>
        </p:txBody>
      </p:sp>
      <p:sp>
        <p:nvSpPr>
          <p:cNvPr id="59395" name="Slide Number Placeholder 3">
            <a:extLst>
              <a:ext uri="{FF2B5EF4-FFF2-40B4-BE49-F238E27FC236}">
                <a16:creationId xmlns:a16="http://schemas.microsoft.com/office/drawing/2014/main" id="{D63807C5-5DBF-DE44-A6F0-D8E597F620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681897" indent="-262268">
              <a:defRPr>
                <a:solidFill>
                  <a:schemeClr val="tx1"/>
                </a:solidFill>
                <a:latin typeface="Calibri" panose="020F0502020204030204" pitchFamily="34" charset="0"/>
              </a:defRPr>
            </a:lvl2pPr>
            <a:lvl3pPr marL="1049070" indent="-209814">
              <a:defRPr>
                <a:solidFill>
                  <a:schemeClr val="tx1"/>
                </a:solidFill>
                <a:latin typeface="Calibri" panose="020F0502020204030204" pitchFamily="34" charset="0"/>
              </a:defRPr>
            </a:lvl3pPr>
            <a:lvl4pPr marL="1468700" indent="-209814">
              <a:defRPr>
                <a:solidFill>
                  <a:schemeClr val="tx1"/>
                </a:solidFill>
                <a:latin typeface="Calibri" panose="020F0502020204030204" pitchFamily="34" charset="0"/>
              </a:defRPr>
            </a:lvl4pPr>
            <a:lvl5pPr marL="1888328" indent="-209814">
              <a:defRPr>
                <a:solidFill>
                  <a:schemeClr val="tx1"/>
                </a:solidFill>
                <a:latin typeface="Calibri" panose="020F0502020204030204" pitchFamily="34" charset="0"/>
              </a:defRPr>
            </a:lvl5pPr>
            <a:lvl6pPr marL="2307956" indent="-209814" defTabSz="419629" fontAlgn="base">
              <a:spcBef>
                <a:spcPct val="0"/>
              </a:spcBef>
              <a:spcAft>
                <a:spcPct val="0"/>
              </a:spcAft>
              <a:defRPr>
                <a:solidFill>
                  <a:schemeClr val="tx1"/>
                </a:solidFill>
                <a:latin typeface="Calibri" panose="020F0502020204030204" pitchFamily="34" charset="0"/>
              </a:defRPr>
            </a:lvl6pPr>
            <a:lvl7pPr marL="2727585" indent="-209814" defTabSz="419629" fontAlgn="base">
              <a:spcBef>
                <a:spcPct val="0"/>
              </a:spcBef>
              <a:spcAft>
                <a:spcPct val="0"/>
              </a:spcAft>
              <a:defRPr>
                <a:solidFill>
                  <a:schemeClr val="tx1"/>
                </a:solidFill>
                <a:latin typeface="Calibri" panose="020F0502020204030204" pitchFamily="34" charset="0"/>
              </a:defRPr>
            </a:lvl7pPr>
            <a:lvl8pPr marL="3147213" indent="-209814" defTabSz="419629" fontAlgn="base">
              <a:spcBef>
                <a:spcPct val="0"/>
              </a:spcBef>
              <a:spcAft>
                <a:spcPct val="0"/>
              </a:spcAft>
              <a:defRPr>
                <a:solidFill>
                  <a:schemeClr val="tx1"/>
                </a:solidFill>
                <a:latin typeface="Calibri" panose="020F0502020204030204" pitchFamily="34" charset="0"/>
              </a:defRPr>
            </a:lvl8pPr>
            <a:lvl9pPr marL="3566841" indent="-209814" defTabSz="419629" fontAlgn="base">
              <a:spcBef>
                <a:spcPct val="0"/>
              </a:spcBef>
              <a:spcAft>
                <a:spcPct val="0"/>
              </a:spcAft>
              <a:defRPr>
                <a:solidFill>
                  <a:schemeClr val="tx1"/>
                </a:solidFill>
                <a:latin typeface="Calibri" panose="020F0502020204030204" pitchFamily="34" charset="0"/>
              </a:defRPr>
            </a:lvl9pPr>
          </a:lstStyle>
          <a:p>
            <a:pPr defTabSz="419629" fontAlgn="base">
              <a:spcBef>
                <a:spcPct val="0"/>
              </a:spcBef>
              <a:spcAft>
                <a:spcPct val="0"/>
              </a:spcAft>
              <a:defRPr/>
            </a:pPr>
            <a:fld id="{1DB951F6-DD38-6D43-9038-0FD461BED1A1}" type="slidenum">
              <a:rPr lang="en-US" altLang="en-US">
                <a:solidFill>
                  <a:prstClr val="black"/>
                </a:solidFill>
                <a:latin typeface="Arial" panose="020B0604020202020204" pitchFamily="34" charset="0"/>
              </a:rPr>
              <a:pPr defTabSz="419629" fontAlgn="base">
                <a:spcBef>
                  <a:spcPct val="0"/>
                </a:spcBef>
                <a:spcAft>
                  <a:spcPct val="0"/>
                </a:spcAft>
                <a:defRPr/>
              </a:pPr>
              <a:t>11</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448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799886"/>
            <a:ext cx="9143999" cy="251146"/>
          </a:xfrm>
          <a:prstGeom prst="rect">
            <a:avLst/>
          </a:prstGeom>
        </p:spPr>
        <p:txBody>
          <a:bodyPr wrap="square" lIns="0" tIns="0" rIns="0" bIns="0">
            <a:spAutoFit/>
          </a:bodyPr>
          <a:lstStyle>
            <a:lvl1pPr marL="0" algn="l" defTabSz="502920" rtl="0" eaLnBrk="1" latinLnBrk="0" hangingPunct="1">
              <a:defRPr lang="en-US" sz="1800" b="1" kern="1200" cap="all" spc="110" baseline="0" dirty="0">
                <a:solidFill>
                  <a:srgbClr val="002A5A"/>
                </a:solidFill>
                <a:latin typeface="Arial Narrow" panose="020B0606020202030204" pitchFamily="34" charset="0"/>
                <a:ea typeface="+mn-ea"/>
                <a:cs typeface="+mn-cs"/>
              </a:defRPr>
            </a:lvl1pPr>
          </a:lstStyle>
          <a:p>
            <a:r>
              <a:rPr lang="en-US" dirty="0"/>
              <a:t>Click to edit Master title style</a:t>
            </a:r>
          </a:p>
        </p:txBody>
      </p:sp>
      <p:sp>
        <p:nvSpPr>
          <p:cNvPr id="8" name="TextBox 7">
            <a:extLst>
              <a:ext uri="{FF2B5EF4-FFF2-40B4-BE49-F238E27FC236}">
                <a16:creationId xmlns:a16="http://schemas.microsoft.com/office/drawing/2014/main" id="{68F24088-6163-4C20-BDD3-DCBAE61DEBF2}"/>
              </a:ext>
            </a:extLst>
          </p:cNvPr>
          <p:cNvSpPr txBox="1"/>
          <p:nvPr userDrawn="1"/>
        </p:nvSpPr>
        <p:spPr>
          <a:xfrm>
            <a:off x="8172906" y="7113623"/>
            <a:ext cx="1428294" cy="135422"/>
          </a:xfrm>
          <a:prstGeom prst="rect">
            <a:avLst/>
          </a:prstGeom>
          <a:noFill/>
        </p:spPr>
        <p:txBody>
          <a:bodyPr wrap="square" lIns="0" tIns="0" rIns="0" bIns="0" rtlCol="0">
            <a:spAutoFit/>
          </a:bodyPr>
          <a:lstStyle/>
          <a:p>
            <a:pPr algn="r"/>
            <a:fld id="{99B00D79-7F38-470C-B204-DD845FC2980D}" type="slidenum">
              <a:rPr lang="en-US" sz="880" smtClean="0">
                <a:solidFill>
                  <a:srgbClr val="77777A"/>
                </a:solidFill>
                <a:latin typeface="Arial" panose="020B0604020202020204" pitchFamily="34" charset="0"/>
              </a:rPr>
              <a:pPr algn="r"/>
              <a:t>‹#›</a:t>
            </a:fld>
            <a:endParaRPr lang="en-US" sz="880" dirty="0">
              <a:solidFill>
                <a:srgbClr val="77777A"/>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E4AFD3B4-03FB-4A95-A79E-4C59B52825F7}"/>
              </a:ext>
            </a:extLst>
          </p:cNvPr>
          <p:cNvCxnSpPr>
            <a:cxnSpLocks/>
          </p:cNvCxnSpPr>
          <p:nvPr userDrawn="1"/>
        </p:nvCxnSpPr>
        <p:spPr>
          <a:xfrm>
            <a:off x="457200" y="7040406"/>
            <a:ext cx="9144000" cy="0"/>
          </a:xfrm>
          <a:prstGeom prst="line">
            <a:avLst/>
          </a:prstGeom>
          <a:ln w="9525">
            <a:solidFill>
              <a:srgbClr val="BB8A4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36B819-8DA7-40A5-9239-BD96A65A26E4}"/>
              </a:ext>
            </a:extLst>
          </p:cNvPr>
          <p:cNvCxnSpPr>
            <a:cxnSpLocks/>
          </p:cNvCxnSpPr>
          <p:nvPr userDrawn="1"/>
        </p:nvCxnSpPr>
        <p:spPr>
          <a:xfrm>
            <a:off x="457200" y="1083897"/>
            <a:ext cx="9144000" cy="0"/>
          </a:xfrm>
          <a:prstGeom prst="line">
            <a:avLst/>
          </a:prstGeom>
          <a:ln w="9525">
            <a:solidFill>
              <a:srgbClr val="BB8A4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A2BDC19-3E7F-4497-8736-C5EDA6B1D7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719" y="7120618"/>
            <a:ext cx="1748790" cy="566738"/>
          </a:xfrm>
          <a:prstGeom prst="rect">
            <a:avLst/>
          </a:prstGeom>
        </p:spPr>
      </p:pic>
    </p:spTree>
    <p:extLst>
      <p:ext uri="{BB962C8B-B14F-4D97-AF65-F5344CB8AC3E}">
        <p14:creationId xmlns:p14="http://schemas.microsoft.com/office/powerpoint/2010/main" val="1641402447"/>
      </p:ext>
    </p:extLst>
  </p:cSld>
  <p:clrMapOvr>
    <a:masterClrMapping/>
  </p:clrMapOvr>
  <p:extLst>
    <p:ext uri="{DCECCB84-F9BA-43D5-87BE-67443E8EF086}">
      <p15:sldGuideLst xmlns:p15="http://schemas.microsoft.com/office/powerpoint/2012/main">
        <p15:guide id="1" pos="5760" userDrawn="1">
          <p15:clr>
            <a:srgbClr val="FBAE40"/>
          </p15:clr>
        </p15:guide>
        <p15:guide id="2" pos="576" userDrawn="1">
          <p15:clr>
            <a:srgbClr val="FBAE40"/>
          </p15:clr>
        </p15:guide>
        <p15:guide id="3" orient="horz" pos="299">
          <p15:clr>
            <a:srgbClr val="FBAE40"/>
          </p15:clr>
        </p15:guide>
        <p15:guide id="4" orient="horz" pos="734">
          <p15:clr>
            <a:srgbClr val="FBAE40"/>
          </p15:clr>
        </p15:guide>
        <p15:guide id="5" pos="6048" userDrawn="1">
          <p15:clr>
            <a:srgbClr val="FBAE40"/>
          </p15:clr>
        </p15:guide>
        <p15:guide id="6"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12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7/25/2023</a:t>
            </a:fld>
            <a:endParaRPr lang="en-US" dirty="0"/>
          </a:p>
        </p:txBody>
      </p:sp>
      <p:sp>
        <p:nvSpPr>
          <p:cNvPr id="6" name="Holder 6"/>
          <p:cNvSpPr>
            <a:spLocks noGrp="1"/>
          </p:cNvSpPr>
          <p:nvPr>
            <p:ph type="sldNum" sz="quarter" idx="7"/>
          </p:nvPr>
        </p:nvSpPr>
        <p:spPr/>
        <p:txBody>
          <a:bodyPr lIns="0" tIns="0" rIns="0" bIns="0"/>
          <a:lstStyle>
            <a:lvl1pPr>
              <a:defRPr sz="900" b="0" i="0">
                <a:solidFill>
                  <a:srgbClr val="77777A"/>
                </a:solidFill>
                <a:latin typeface="Arial"/>
                <a:cs typeface="Arial"/>
              </a:defRPr>
            </a:lvl1pPr>
          </a:lstStyle>
          <a:p>
            <a:pPr marR="43180" algn="r">
              <a:lnSpc>
                <a:spcPct val="100000"/>
              </a:lnSpc>
              <a:spcBef>
                <a:spcPts val="15"/>
              </a:spcBef>
              <a:tabLst>
                <a:tab pos="9143365" algn="l"/>
              </a:tabLst>
            </a:pPr>
            <a:r>
              <a:rPr u="sng" spc="-5" dirty="0">
                <a:solidFill>
                  <a:srgbClr val="000000"/>
                </a:solidFill>
                <a:uFill>
                  <a:solidFill>
                    <a:srgbClr val="BB8A48"/>
                  </a:solidFill>
                </a:uFill>
                <a:latin typeface="Times New Roman"/>
                <a:cs typeface="Times New Roman"/>
              </a:rPr>
              <a:t> </a:t>
            </a:r>
            <a:r>
              <a:rPr u="sng" spc="-10" dirty="0">
                <a:solidFill>
                  <a:srgbClr val="000000"/>
                </a:solidFill>
                <a:uFill>
                  <a:solidFill>
                    <a:srgbClr val="BB8A48"/>
                  </a:solidFill>
                </a:uFill>
              </a:rPr>
              <a:t>Source:</a:t>
            </a:r>
            <a:r>
              <a:rPr u="sng" spc="-5" dirty="0">
                <a:solidFill>
                  <a:srgbClr val="000000"/>
                </a:solidFill>
                <a:uFill>
                  <a:solidFill>
                    <a:srgbClr val="BB8A48"/>
                  </a:solidFill>
                </a:uFill>
              </a:rPr>
              <a:t> </a:t>
            </a:r>
            <a:r>
              <a:rPr u="sng" spc="-10" dirty="0">
                <a:solidFill>
                  <a:srgbClr val="000000"/>
                </a:solidFill>
                <a:uFill>
                  <a:solidFill>
                    <a:srgbClr val="BB8A48"/>
                  </a:solidFill>
                </a:uFill>
              </a:rPr>
              <a:t>Economic Indicators </a:t>
            </a:r>
            <a:r>
              <a:rPr u="sng" dirty="0">
                <a:solidFill>
                  <a:srgbClr val="000000"/>
                </a:solidFill>
                <a:uFill>
                  <a:solidFill>
                    <a:srgbClr val="BB8A48"/>
                  </a:solidFill>
                </a:uFill>
              </a:rPr>
              <a:t>-</a:t>
            </a:r>
            <a:r>
              <a:rPr u="sng" spc="-5" dirty="0">
                <a:solidFill>
                  <a:srgbClr val="000000"/>
                </a:solidFill>
                <a:uFill>
                  <a:solidFill>
                    <a:srgbClr val="BB8A48"/>
                  </a:solidFill>
                </a:uFill>
              </a:rPr>
              <a:t> </a:t>
            </a:r>
            <a:r>
              <a:rPr u="sng" spc="-10" dirty="0">
                <a:solidFill>
                  <a:srgbClr val="000000"/>
                </a:solidFill>
                <a:uFill>
                  <a:solidFill>
                    <a:srgbClr val="BB8A48"/>
                  </a:solidFill>
                </a:uFill>
              </a:rPr>
              <a:t>Prepared for</a:t>
            </a:r>
            <a:r>
              <a:rPr u="sng" spc="-5" dirty="0">
                <a:solidFill>
                  <a:srgbClr val="000000"/>
                </a:solidFill>
                <a:uFill>
                  <a:solidFill>
                    <a:srgbClr val="BB8A48"/>
                  </a:solidFill>
                </a:uFill>
              </a:rPr>
              <a:t> the</a:t>
            </a:r>
            <a:r>
              <a:rPr u="sng" spc="-10" dirty="0">
                <a:solidFill>
                  <a:srgbClr val="000000"/>
                </a:solidFill>
                <a:uFill>
                  <a:solidFill>
                    <a:srgbClr val="BB8A48"/>
                  </a:solidFill>
                </a:uFill>
              </a:rPr>
              <a:t> Joint Economic </a:t>
            </a:r>
            <a:r>
              <a:rPr u="sng" spc="-5" dirty="0">
                <a:solidFill>
                  <a:srgbClr val="000000"/>
                </a:solidFill>
                <a:uFill>
                  <a:solidFill>
                    <a:srgbClr val="BB8A48"/>
                  </a:solidFill>
                </a:uFill>
              </a:rPr>
              <a:t>Committee by</a:t>
            </a:r>
            <a:r>
              <a:rPr u="sng" spc="-10" dirty="0">
                <a:solidFill>
                  <a:srgbClr val="000000"/>
                </a:solidFill>
                <a:uFill>
                  <a:solidFill>
                    <a:srgbClr val="BB8A48"/>
                  </a:solidFill>
                </a:uFill>
              </a:rPr>
              <a:t> </a:t>
            </a:r>
            <a:r>
              <a:rPr u="sng" spc="-5" dirty="0">
                <a:solidFill>
                  <a:srgbClr val="000000"/>
                </a:solidFill>
                <a:uFill>
                  <a:solidFill>
                    <a:srgbClr val="BB8A48"/>
                  </a:solidFill>
                </a:uFill>
              </a:rPr>
              <a:t>the</a:t>
            </a:r>
            <a:r>
              <a:rPr u="sng" spc="-10" dirty="0">
                <a:solidFill>
                  <a:srgbClr val="000000"/>
                </a:solidFill>
                <a:uFill>
                  <a:solidFill>
                    <a:srgbClr val="BB8A48"/>
                  </a:solidFill>
                </a:uFill>
              </a:rPr>
              <a:t> Council</a:t>
            </a:r>
            <a:r>
              <a:rPr u="sng" spc="-5" dirty="0">
                <a:solidFill>
                  <a:srgbClr val="000000"/>
                </a:solidFill>
                <a:uFill>
                  <a:solidFill>
                    <a:srgbClr val="BB8A48"/>
                  </a:solidFill>
                </a:uFill>
              </a:rPr>
              <a:t> of</a:t>
            </a:r>
            <a:r>
              <a:rPr u="sng" spc="-10" dirty="0">
                <a:solidFill>
                  <a:srgbClr val="000000"/>
                </a:solidFill>
                <a:uFill>
                  <a:solidFill>
                    <a:srgbClr val="BB8A48"/>
                  </a:solidFill>
                </a:uFill>
              </a:rPr>
              <a:t> Economic Advisers	</a:t>
            </a:r>
          </a:p>
          <a:p>
            <a:pPr marR="43180" algn="r">
              <a:lnSpc>
                <a:spcPct val="100000"/>
              </a:lnSpc>
              <a:spcBef>
                <a:spcPts val="575"/>
              </a:spcBef>
            </a:pPr>
            <a:fld id="{81D60167-4931-47E6-BA6A-407CBD079E47}" type="slidenum">
              <a:rPr dirty="0"/>
              <a:t>‹#›</a:t>
            </a:fld>
            <a:endParaRPr dirty="0"/>
          </a:p>
        </p:txBody>
      </p:sp>
    </p:spTree>
    <p:extLst>
      <p:ext uri="{BB962C8B-B14F-4D97-AF65-F5344CB8AC3E}">
        <p14:creationId xmlns:p14="http://schemas.microsoft.com/office/powerpoint/2010/main" val="128079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7040562"/>
            <a:ext cx="9144000" cy="0"/>
          </a:xfrm>
          <a:custGeom>
            <a:avLst/>
            <a:gdLst/>
            <a:ahLst/>
            <a:cxnLst/>
            <a:rect l="l" t="t" r="r" b="b"/>
            <a:pathLst>
              <a:path w="9144000">
                <a:moveTo>
                  <a:pt x="0" y="0"/>
                </a:moveTo>
                <a:lnTo>
                  <a:pt x="9144000" y="1"/>
                </a:lnTo>
              </a:path>
            </a:pathLst>
          </a:custGeom>
          <a:ln w="9525">
            <a:solidFill>
              <a:srgbClr val="BB8A48"/>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1" i="0">
                <a:solidFill>
                  <a:srgbClr val="002A5A"/>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7/25/2023</a:t>
            </a:fld>
            <a:endParaRPr lang="en-US" dirty="0"/>
          </a:p>
        </p:txBody>
      </p:sp>
      <p:sp>
        <p:nvSpPr>
          <p:cNvPr id="6" name="Holder 6"/>
          <p:cNvSpPr>
            <a:spLocks noGrp="1"/>
          </p:cNvSpPr>
          <p:nvPr>
            <p:ph type="sldNum" sz="quarter" idx="7"/>
          </p:nvPr>
        </p:nvSpPr>
        <p:spPr/>
        <p:txBody>
          <a:bodyPr lIns="0" tIns="0" rIns="0" bIns="0"/>
          <a:lstStyle>
            <a:lvl1pPr>
              <a:defRPr sz="900" b="0" i="0">
                <a:solidFill>
                  <a:srgbClr val="77777A"/>
                </a:solidFill>
                <a:latin typeface="Arial"/>
                <a:cs typeface="Arial"/>
              </a:defRPr>
            </a:lvl1pPr>
          </a:lstStyle>
          <a:p>
            <a:pPr marR="43180" algn="r">
              <a:lnSpc>
                <a:spcPct val="100000"/>
              </a:lnSpc>
              <a:spcBef>
                <a:spcPts val="15"/>
              </a:spcBef>
              <a:tabLst>
                <a:tab pos="9143365" algn="l"/>
              </a:tabLst>
            </a:pPr>
            <a:r>
              <a:rPr u="sng" spc="-5" dirty="0">
                <a:solidFill>
                  <a:srgbClr val="000000"/>
                </a:solidFill>
                <a:uFill>
                  <a:solidFill>
                    <a:srgbClr val="BB8A48"/>
                  </a:solidFill>
                </a:uFill>
                <a:latin typeface="Times New Roman"/>
                <a:cs typeface="Times New Roman"/>
              </a:rPr>
              <a:t> </a:t>
            </a:r>
            <a:r>
              <a:rPr u="sng" spc="-10" dirty="0">
                <a:solidFill>
                  <a:srgbClr val="000000"/>
                </a:solidFill>
                <a:uFill>
                  <a:solidFill>
                    <a:srgbClr val="BB8A48"/>
                  </a:solidFill>
                </a:uFill>
              </a:rPr>
              <a:t>Source:</a:t>
            </a:r>
            <a:r>
              <a:rPr u="sng" spc="-5" dirty="0">
                <a:solidFill>
                  <a:srgbClr val="000000"/>
                </a:solidFill>
                <a:uFill>
                  <a:solidFill>
                    <a:srgbClr val="BB8A48"/>
                  </a:solidFill>
                </a:uFill>
              </a:rPr>
              <a:t> </a:t>
            </a:r>
            <a:r>
              <a:rPr u="sng" spc="-10" dirty="0">
                <a:solidFill>
                  <a:srgbClr val="000000"/>
                </a:solidFill>
                <a:uFill>
                  <a:solidFill>
                    <a:srgbClr val="BB8A48"/>
                  </a:solidFill>
                </a:uFill>
              </a:rPr>
              <a:t>Economic Indicators </a:t>
            </a:r>
            <a:r>
              <a:rPr u="sng" dirty="0">
                <a:solidFill>
                  <a:srgbClr val="000000"/>
                </a:solidFill>
                <a:uFill>
                  <a:solidFill>
                    <a:srgbClr val="BB8A48"/>
                  </a:solidFill>
                </a:uFill>
              </a:rPr>
              <a:t>-</a:t>
            </a:r>
            <a:r>
              <a:rPr u="sng" spc="-5" dirty="0">
                <a:solidFill>
                  <a:srgbClr val="000000"/>
                </a:solidFill>
                <a:uFill>
                  <a:solidFill>
                    <a:srgbClr val="BB8A48"/>
                  </a:solidFill>
                </a:uFill>
              </a:rPr>
              <a:t> </a:t>
            </a:r>
            <a:r>
              <a:rPr u="sng" spc="-10" dirty="0">
                <a:solidFill>
                  <a:srgbClr val="000000"/>
                </a:solidFill>
                <a:uFill>
                  <a:solidFill>
                    <a:srgbClr val="BB8A48"/>
                  </a:solidFill>
                </a:uFill>
              </a:rPr>
              <a:t>Prepared for</a:t>
            </a:r>
            <a:r>
              <a:rPr u="sng" spc="-5" dirty="0">
                <a:solidFill>
                  <a:srgbClr val="000000"/>
                </a:solidFill>
                <a:uFill>
                  <a:solidFill>
                    <a:srgbClr val="BB8A48"/>
                  </a:solidFill>
                </a:uFill>
              </a:rPr>
              <a:t> the</a:t>
            </a:r>
            <a:r>
              <a:rPr u="sng" spc="-10" dirty="0">
                <a:solidFill>
                  <a:srgbClr val="000000"/>
                </a:solidFill>
                <a:uFill>
                  <a:solidFill>
                    <a:srgbClr val="BB8A48"/>
                  </a:solidFill>
                </a:uFill>
              </a:rPr>
              <a:t> Joint Economic </a:t>
            </a:r>
            <a:r>
              <a:rPr u="sng" spc="-5" dirty="0">
                <a:solidFill>
                  <a:srgbClr val="000000"/>
                </a:solidFill>
                <a:uFill>
                  <a:solidFill>
                    <a:srgbClr val="BB8A48"/>
                  </a:solidFill>
                </a:uFill>
              </a:rPr>
              <a:t>Committee by</a:t>
            </a:r>
            <a:r>
              <a:rPr u="sng" spc="-10" dirty="0">
                <a:solidFill>
                  <a:srgbClr val="000000"/>
                </a:solidFill>
                <a:uFill>
                  <a:solidFill>
                    <a:srgbClr val="BB8A48"/>
                  </a:solidFill>
                </a:uFill>
              </a:rPr>
              <a:t> </a:t>
            </a:r>
            <a:r>
              <a:rPr u="sng" spc="-5" dirty="0">
                <a:solidFill>
                  <a:srgbClr val="000000"/>
                </a:solidFill>
                <a:uFill>
                  <a:solidFill>
                    <a:srgbClr val="BB8A48"/>
                  </a:solidFill>
                </a:uFill>
              </a:rPr>
              <a:t>the</a:t>
            </a:r>
            <a:r>
              <a:rPr u="sng" spc="-10" dirty="0">
                <a:solidFill>
                  <a:srgbClr val="000000"/>
                </a:solidFill>
                <a:uFill>
                  <a:solidFill>
                    <a:srgbClr val="BB8A48"/>
                  </a:solidFill>
                </a:uFill>
              </a:rPr>
              <a:t> Council</a:t>
            </a:r>
            <a:r>
              <a:rPr u="sng" spc="-5" dirty="0">
                <a:solidFill>
                  <a:srgbClr val="000000"/>
                </a:solidFill>
                <a:uFill>
                  <a:solidFill>
                    <a:srgbClr val="BB8A48"/>
                  </a:solidFill>
                </a:uFill>
              </a:rPr>
              <a:t> of</a:t>
            </a:r>
            <a:r>
              <a:rPr u="sng" spc="-10" dirty="0">
                <a:solidFill>
                  <a:srgbClr val="000000"/>
                </a:solidFill>
                <a:uFill>
                  <a:solidFill>
                    <a:srgbClr val="BB8A48"/>
                  </a:solidFill>
                </a:uFill>
              </a:rPr>
              <a:t> Economic Advisers	</a:t>
            </a:r>
          </a:p>
          <a:p>
            <a:pPr marR="43180" algn="r">
              <a:lnSpc>
                <a:spcPct val="100000"/>
              </a:lnSpc>
              <a:spcBef>
                <a:spcPts val="575"/>
              </a:spcBef>
            </a:pPr>
            <a:fld id="{81D60167-4931-47E6-BA6A-407CBD079E47}" type="slidenum">
              <a:rPr dirty="0"/>
              <a:t>‹#›</a:t>
            </a:fld>
            <a:endParaRPr dirty="0"/>
          </a:p>
        </p:txBody>
      </p:sp>
    </p:spTree>
    <p:extLst>
      <p:ext uri="{BB962C8B-B14F-4D97-AF65-F5344CB8AC3E}">
        <p14:creationId xmlns:p14="http://schemas.microsoft.com/office/powerpoint/2010/main" val="42833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7040405"/>
            <a:ext cx="9144000" cy="0"/>
          </a:xfrm>
          <a:custGeom>
            <a:avLst/>
            <a:gdLst/>
            <a:ahLst/>
            <a:cxnLst/>
            <a:rect l="l" t="t" r="r" b="b"/>
            <a:pathLst>
              <a:path w="9144000">
                <a:moveTo>
                  <a:pt x="0" y="0"/>
                </a:moveTo>
                <a:lnTo>
                  <a:pt x="9144000" y="1"/>
                </a:lnTo>
              </a:path>
            </a:pathLst>
          </a:custGeom>
          <a:ln w="9525">
            <a:solidFill>
              <a:srgbClr val="BB8A48"/>
            </a:solidFill>
          </a:ln>
        </p:spPr>
        <p:txBody>
          <a:bodyPr wrap="square" lIns="0" tIns="0" rIns="0" bIns="0" rtlCol="0"/>
          <a:lstStyle/>
          <a:p>
            <a:endParaRPr dirty="0"/>
          </a:p>
        </p:txBody>
      </p:sp>
      <p:sp>
        <p:nvSpPr>
          <p:cNvPr id="17" name="bg object 17"/>
          <p:cNvSpPr/>
          <p:nvPr/>
        </p:nvSpPr>
        <p:spPr>
          <a:xfrm>
            <a:off x="457200" y="1083895"/>
            <a:ext cx="9144000" cy="0"/>
          </a:xfrm>
          <a:custGeom>
            <a:avLst/>
            <a:gdLst/>
            <a:ahLst/>
            <a:cxnLst/>
            <a:rect l="l" t="t" r="r" b="b"/>
            <a:pathLst>
              <a:path w="9144000">
                <a:moveTo>
                  <a:pt x="0" y="0"/>
                </a:moveTo>
                <a:lnTo>
                  <a:pt x="9144000" y="1"/>
                </a:lnTo>
              </a:path>
            </a:pathLst>
          </a:custGeom>
          <a:ln w="9525">
            <a:solidFill>
              <a:srgbClr val="BB8A48"/>
            </a:solidFill>
          </a:ln>
        </p:spPr>
        <p:txBody>
          <a:bodyPr wrap="square" lIns="0" tIns="0" rIns="0" bIns="0" rtlCol="0"/>
          <a:lstStyle/>
          <a:p>
            <a:endParaRPr dirty="0"/>
          </a:p>
        </p:txBody>
      </p:sp>
      <p:pic>
        <p:nvPicPr>
          <p:cNvPr id="18" name="bg object 18"/>
          <p:cNvPicPr/>
          <p:nvPr/>
        </p:nvPicPr>
        <p:blipFill>
          <a:blip r:embed="rId2" cstate="print"/>
          <a:stretch>
            <a:fillRect/>
          </a:stretch>
        </p:blipFill>
        <p:spPr>
          <a:xfrm>
            <a:off x="418719" y="7120616"/>
            <a:ext cx="1748788" cy="566738"/>
          </a:xfrm>
          <a:prstGeom prst="rect">
            <a:avLst/>
          </a:prstGeom>
        </p:spPr>
      </p:pic>
      <p:sp>
        <p:nvSpPr>
          <p:cNvPr id="2" name="Holder 2"/>
          <p:cNvSpPr>
            <a:spLocks noGrp="1"/>
          </p:cNvSpPr>
          <p:nvPr>
            <p:ph type="title"/>
          </p:nvPr>
        </p:nvSpPr>
        <p:spPr/>
        <p:txBody>
          <a:bodyPr lIns="0" tIns="0" rIns="0" bIns="0"/>
          <a:lstStyle>
            <a:lvl1pPr>
              <a:defRPr sz="1800" b="1" i="0">
                <a:solidFill>
                  <a:srgbClr val="002A5A"/>
                </a:solidFill>
                <a:latin typeface="Arial Narrow"/>
                <a:cs typeface="Arial Narrow"/>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7/25/2023</a:t>
            </a:fld>
            <a:endParaRPr lang="en-US" dirty="0"/>
          </a:p>
        </p:txBody>
      </p:sp>
      <p:sp>
        <p:nvSpPr>
          <p:cNvPr id="7" name="Holder 7"/>
          <p:cNvSpPr>
            <a:spLocks noGrp="1"/>
          </p:cNvSpPr>
          <p:nvPr>
            <p:ph type="sldNum" sz="quarter" idx="7"/>
          </p:nvPr>
        </p:nvSpPr>
        <p:spPr/>
        <p:txBody>
          <a:bodyPr lIns="0" tIns="0" rIns="0" bIns="0"/>
          <a:lstStyle>
            <a:lvl1pPr>
              <a:defRPr sz="900" b="0" i="0">
                <a:solidFill>
                  <a:srgbClr val="77777A"/>
                </a:solidFill>
                <a:latin typeface="Arial"/>
                <a:cs typeface="Arial"/>
              </a:defRPr>
            </a:lvl1pPr>
          </a:lstStyle>
          <a:p>
            <a:pPr marR="43180" algn="r">
              <a:lnSpc>
                <a:spcPct val="100000"/>
              </a:lnSpc>
              <a:spcBef>
                <a:spcPts val="15"/>
              </a:spcBef>
              <a:tabLst>
                <a:tab pos="9143365" algn="l"/>
              </a:tabLst>
            </a:pPr>
            <a:r>
              <a:rPr u="sng" spc="-5" dirty="0">
                <a:solidFill>
                  <a:srgbClr val="000000"/>
                </a:solidFill>
                <a:uFill>
                  <a:solidFill>
                    <a:srgbClr val="BB8A48"/>
                  </a:solidFill>
                </a:uFill>
                <a:latin typeface="Times New Roman"/>
                <a:cs typeface="Times New Roman"/>
              </a:rPr>
              <a:t> </a:t>
            </a:r>
            <a:r>
              <a:rPr u="sng" spc="-10" dirty="0">
                <a:solidFill>
                  <a:srgbClr val="000000"/>
                </a:solidFill>
                <a:uFill>
                  <a:solidFill>
                    <a:srgbClr val="BB8A48"/>
                  </a:solidFill>
                </a:uFill>
              </a:rPr>
              <a:t>Source:</a:t>
            </a:r>
            <a:r>
              <a:rPr u="sng" spc="-5" dirty="0">
                <a:solidFill>
                  <a:srgbClr val="000000"/>
                </a:solidFill>
                <a:uFill>
                  <a:solidFill>
                    <a:srgbClr val="BB8A48"/>
                  </a:solidFill>
                </a:uFill>
              </a:rPr>
              <a:t> </a:t>
            </a:r>
            <a:r>
              <a:rPr u="sng" spc="-10" dirty="0">
                <a:solidFill>
                  <a:srgbClr val="000000"/>
                </a:solidFill>
                <a:uFill>
                  <a:solidFill>
                    <a:srgbClr val="BB8A48"/>
                  </a:solidFill>
                </a:uFill>
              </a:rPr>
              <a:t>Economic Indicators </a:t>
            </a:r>
            <a:r>
              <a:rPr u="sng" dirty="0">
                <a:solidFill>
                  <a:srgbClr val="000000"/>
                </a:solidFill>
                <a:uFill>
                  <a:solidFill>
                    <a:srgbClr val="BB8A48"/>
                  </a:solidFill>
                </a:uFill>
              </a:rPr>
              <a:t>-</a:t>
            </a:r>
            <a:r>
              <a:rPr u="sng" spc="-5" dirty="0">
                <a:solidFill>
                  <a:srgbClr val="000000"/>
                </a:solidFill>
                <a:uFill>
                  <a:solidFill>
                    <a:srgbClr val="BB8A48"/>
                  </a:solidFill>
                </a:uFill>
              </a:rPr>
              <a:t> </a:t>
            </a:r>
            <a:r>
              <a:rPr u="sng" spc="-10" dirty="0">
                <a:solidFill>
                  <a:srgbClr val="000000"/>
                </a:solidFill>
                <a:uFill>
                  <a:solidFill>
                    <a:srgbClr val="BB8A48"/>
                  </a:solidFill>
                </a:uFill>
              </a:rPr>
              <a:t>Prepared for</a:t>
            </a:r>
            <a:r>
              <a:rPr u="sng" spc="-5" dirty="0">
                <a:solidFill>
                  <a:srgbClr val="000000"/>
                </a:solidFill>
                <a:uFill>
                  <a:solidFill>
                    <a:srgbClr val="BB8A48"/>
                  </a:solidFill>
                </a:uFill>
              </a:rPr>
              <a:t> the</a:t>
            </a:r>
            <a:r>
              <a:rPr u="sng" spc="-10" dirty="0">
                <a:solidFill>
                  <a:srgbClr val="000000"/>
                </a:solidFill>
                <a:uFill>
                  <a:solidFill>
                    <a:srgbClr val="BB8A48"/>
                  </a:solidFill>
                </a:uFill>
              </a:rPr>
              <a:t> Joint Economic </a:t>
            </a:r>
            <a:r>
              <a:rPr u="sng" spc="-5" dirty="0">
                <a:solidFill>
                  <a:srgbClr val="000000"/>
                </a:solidFill>
                <a:uFill>
                  <a:solidFill>
                    <a:srgbClr val="BB8A48"/>
                  </a:solidFill>
                </a:uFill>
              </a:rPr>
              <a:t>Committee by</a:t>
            </a:r>
            <a:r>
              <a:rPr u="sng" spc="-10" dirty="0">
                <a:solidFill>
                  <a:srgbClr val="000000"/>
                </a:solidFill>
                <a:uFill>
                  <a:solidFill>
                    <a:srgbClr val="BB8A48"/>
                  </a:solidFill>
                </a:uFill>
              </a:rPr>
              <a:t> </a:t>
            </a:r>
            <a:r>
              <a:rPr u="sng" spc="-5" dirty="0">
                <a:solidFill>
                  <a:srgbClr val="000000"/>
                </a:solidFill>
                <a:uFill>
                  <a:solidFill>
                    <a:srgbClr val="BB8A48"/>
                  </a:solidFill>
                </a:uFill>
              </a:rPr>
              <a:t>the</a:t>
            </a:r>
            <a:r>
              <a:rPr u="sng" spc="-10" dirty="0">
                <a:solidFill>
                  <a:srgbClr val="000000"/>
                </a:solidFill>
                <a:uFill>
                  <a:solidFill>
                    <a:srgbClr val="BB8A48"/>
                  </a:solidFill>
                </a:uFill>
              </a:rPr>
              <a:t> Council</a:t>
            </a:r>
            <a:r>
              <a:rPr u="sng" spc="-5" dirty="0">
                <a:solidFill>
                  <a:srgbClr val="000000"/>
                </a:solidFill>
                <a:uFill>
                  <a:solidFill>
                    <a:srgbClr val="BB8A48"/>
                  </a:solidFill>
                </a:uFill>
              </a:rPr>
              <a:t> of</a:t>
            </a:r>
            <a:r>
              <a:rPr u="sng" spc="-10" dirty="0">
                <a:solidFill>
                  <a:srgbClr val="000000"/>
                </a:solidFill>
                <a:uFill>
                  <a:solidFill>
                    <a:srgbClr val="BB8A48"/>
                  </a:solidFill>
                </a:uFill>
              </a:rPr>
              <a:t> Economic Advisers	</a:t>
            </a:r>
          </a:p>
          <a:p>
            <a:pPr marR="43180" algn="r">
              <a:lnSpc>
                <a:spcPct val="100000"/>
              </a:lnSpc>
              <a:spcBef>
                <a:spcPts val="575"/>
              </a:spcBef>
            </a:pPr>
            <a:fld id="{81D60167-4931-47E6-BA6A-407CBD079E47}" type="slidenum">
              <a:rPr dirty="0"/>
              <a:t>‹#›</a:t>
            </a:fld>
            <a:endParaRPr dirty="0"/>
          </a:p>
        </p:txBody>
      </p:sp>
    </p:spTree>
    <p:extLst>
      <p:ext uri="{BB962C8B-B14F-4D97-AF65-F5344CB8AC3E}">
        <p14:creationId xmlns:p14="http://schemas.microsoft.com/office/powerpoint/2010/main" val="248006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058400" cy="7772400"/>
          </a:xfrm>
          <a:custGeom>
            <a:avLst/>
            <a:gdLst/>
            <a:ahLst/>
            <a:cxnLst/>
            <a:rect l="l" t="t" r="r" b="b"/>
            <a:pathLst>
              <a:path w="10058400" h="7772400">
                <a:moveTo>
                  <a:pt x="10058400" y="0"/>
                </a:moveTo>
                <a:lnTo>
                  <a:pt x="0" y="0"/>
                </a:lnTo>
                <a:lnTo>
                  <a:pt x="0" y="7772398"/>
                </a:lnTo>
                <a:lnTo>
                  <a:pt x="10058400" y="7772398"/>
                </a:lnTo>
                <a:lnTo>
                  <a:pt x="10058400" y="0"/>
                </a:lnTo>
                <a:close/>
              </a:path>
            </a:pathLst>
          </a:custGeom>
          <a:solidFill>
            <a:srgbClr val="002A5A"/>
          </a:solidFill>
        </p:spPr>
        <p:txBody>
          <a:bodyPr wrap="square" lIns="0" tIns="0" rIns="0" bIns="0" rtlCol="0"/>
          <a:lstStyle/>
          <a:p>
            <a:endParaRPr dirty="0"/>
          </a:p>
        </p:txBody>
      </p:sp>
      <p:sp>
        <p:nvSpPr>
          <p:cNvPr id="17" name="bg object 17"/>
          <p:cNvSpPr/>
          <p:nvPr/>
        </p:nvSpPr>
        <p:spPr>
          <a:xfrm>
            <a:off x="914400" y="2455749"/>
            <a:ext cx="8267700" cy="0"/>
          </a:xfrm>
          <a:custGeom>
            <a:avLst/>
            <a:gdLst/>
            <a:ahLst/>
            <a:cxnLst/>
            <a:rect l="l" t="t" r="r" b="b"/>
            <a:pathLst>
              <a:path w="8267700">
                <a:moveTo>
                  <a:pt x="0" y="0"/>
                </a:moveTo>
                <a:lnTo>
                  <a:pt x="8267700" y="1"/>
                </a:lnTo>
              </a:path>
            </a:pathLst>
          </a:custGeom>
          <a:ln w="19050">
            <a:solidFill>
              <a:srgbClr val="BB8A48"/>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1" i="0">
                <a:solidFill>
                  <a:srgbClr val="002A5A"/>
                </a:solidFill>
                <a:latin typeface="Arial Narrow"/>
                <a:cs typeface="Arial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7/25/2023</a:t>
            </a:fld>
            <a:endParaRPr lang="en-US" dirty="0"/>
          </a:p>
        </p:txBody>
      </p:sp>
      <p:sp>
        <p:nvSpPr>
          <p:cNvPr id="5" name="Holder 5"/>
          <p:cNvSpPr>
            <a:spLocks noGrp="1"/>
          </p:cNvSpPr>
          <p:nvPr>
            <p:ph type="sldNum" sz="quarter" idx="7"/>
          </p:nvPr>
        </p:nvSpPr>
        <p:spPr/>
        <p:txBody>
          <a:bodyPr lIns="0" tIns="0" rIns="0" bIns="0"/>
          <a:lstStyle>
            <a:lvl1pPr>
              <a:defRPr sz="900" b="0" i="0">
                <a:solidFill>
                  <a:srgbClr val="77777A"/>
                </a:solidFill>
                <a:latin typeface="Arial"/>
                <a:cs typeface="Arial"/>
              </a:defRPr>
            </a:lvl1pPr>
          </a:lstStyle>
          <a:p>
            <a:pPr marR="43180" algn="r">
              <a:lnSpc>
                <a:spcPct val="100000"/>
              </a:lnSpc>
              <a:spcBef>
                <a:spcPts val="15"/>
              </a:spcBef>
              <a:tabLst>
                <a:tab pos="9143365" algn="l"/>
              </a:tabLst>
            </a:pPr>
            <a:r>
              <a:rPr u="sng" spc="-5" dirty="0">
                <a:solidFill>
                  <a:srgbClr val="000000"/>
                </a:solidFill>
                <a:uFill>
                  <a:solidFill>
                    <a:srgbClr val="BB8A48"/>
                  </a:solidFill>
                </a:uFill>
                <a:latin typeface="Times New Roman"/>
                <a:cs typeface="Times New Roman"/>
              </a:rPr>
              <a:t> </a:t>
            </a:r>
            <a:r>
              <a:rPr u="sng" spc="-10" dirty="0">
                <a:solidFill>
                  <a:srgbClr val="000000"/>
                </a:solidFill>
                <a:uFill>
                  <a:solidFill>
                    <a:srgbClr val="BB8A48"/>
                  </a:solidFill>
                </a:uFill>
              </a:rPr>
              <a:t>Source:</a:t>
            </a:r>
            <a:r>
              <a:rPr u="sng" spc="-5" dirty="0">
                <a:solidFill>
                  <a:srgbClr val="000000"/>
                </a:solidFill>
                <a:uFill>
                  <a:solidFill>
                    <a:srgbClr val="BB8A48"/>
                  </a:solidFill>
                </a:uFill>
              </a:rPr>
              <a:t> </a:t>
            </a:r>
            <a:r>
              <a:rPr u="sng" spc="-10" dirty="0">
                <a:solidFill>
                  <a:srgbClr val="000000"/>
                </a:solidFill>
                <a:uFill>
                  <a:solidFill>
                    <a:srgbClr val="BB8A48"/>
                  </a:solidFill>
                </a:uFill>
              </a:rPr>
              <a:t>Economic Indicators </a:t>
            </a:r>
            <a:r>
              <a:rPr u="sng" dirty="0">
                <a:solidFill>
                  <a:srgbClr val="000000"/>
                </a:solidFill>
                <a:uFill>
                  <a:solidFill>
                    <a:srgbClr val="BB8A48"/>
                  </a:solidFill>
                </a:uFill>
              </a:rPr>
              <a:t>-</a:t>
            </a:r>
            <a:r>
              <a:rPr u="sng" spc="-5" dirty="0">
                <a:solidFill>
                  <a:srgbClr val="000000"/>
                </a:solidFill>
                <a:uFill>
                  <a:solidFill>
                    <a:srgbClr val="BB8A48"/>
                  </a:solidFill>
                </a:uFill>
              </a:rPr>
              <a:t> </a:t>
            </a:r>
            <a:r>
              <a:rPr u="sng" spc="-10" dirty="0">
                <a:solidFill>
                  <a:srgbClr val="000000"/>
                </a:solidFill>
                <a:uFill>
                  <a:solidFill>
                    <a:srgbClr val="BB8A48"/>
                  </a:solidFill>
                </a:uFill>
              </a:rPr>
              <a:t>Prepared for</a:t>
            </a:r>
            <a:r>
              <a:rPr u="sng" spc="-5" dirty="0">
                <a:solidFill>
                  <a:srgbClr val="000000"/>
                </a:solidFill>
                <a:uFill>
                  <a:solidFill>
                    <a:srgbClr val="BB8A48"/>
                  </a:solidFill>
                </a:uFill>
              </a:rPr>
              <a:t> the</a:t>
            </a:r>
            <a:r>
              <a:rPr u="sng" spc="-10" dirty="0">
                <a:solidFill>
                  <a:srgbClr val="000000"/>
                </a:solidFill>
                <a:uFill>
                  <a:solidFill>
                    <a:srgbClr val="BB8A48"/>
                  </a:solidFill>
                </a:uFill>
              </a:rPr>
              <a:t> Joint Economic </a:t>
            </a:r>
            <a:r>
              <a:rPr u="sng" spc="-5" dirty="0">
                <a:solidFill>
                  <a:srgbClr val="000000"/>
                </a:solidFill>
                <a:uFill>
                  <a:solidFill>
                    <a:srgbClr val="BB8A48"/>
                  </a:solidFill>
                </a:uFill>
              </a:rPr>
              <a:t>Committee by</a:t>
            </a:r>
            <a:r>
              <a:rPr u="sng" spc="-10" dirty="0">
                <a:solidFill>
                  <a:srgbClr val="000000"/>
                </a:solidFill>
                <a:uFill>
                  <a:solidFill>
                    <a:srgbClr val="BB8A48"/>
                  </a:solidFill>
                </a:uFill>
              </a:rPr>
              <a:t> </a:t>
            </a:r>
            <a:r>
              <a:rPr u="sng" spc="-5" dirty="0">
                <a:solidFill>
                  <a:srgbClr val="000000"/>
                </a:solidFill>
                <a:uFill>
                  <a:solidFill>
                    <a:srgbClr val="BB8A48"/>
                  </a:solidFill>
                </a:uFill>
              </a:rPr>
              <a:t>the</a:t>
            </a:r>
            <a:r>
              <a:rPr u="sng" spc="-10" dirty="0">
                <a:solidFill>
                  <a:srgbClr val="000000"/>
                </a:solidFill>
                <a:uFill>
                  <a:solidFill>
                    <a:srgbClr val="BB8A48"/>
                  </a:solidFill>
                </a:uFill>
              </a:rPr>
              <a:t> Council</a:t>
            </a:r>
            <a:r>
              <a:rPr u="sng" spc="-5" dirty="0">
                <a:solidFill>
                  <a:srgbClr val="000000"/>
                </a:solidFill>
                <a:uFill>
                  <a:solidFill>
                    <a:srgbClr val="BB8A48"/>
                  </a:solidFill>
                </a:uFill>
              </a:rPr>
              <a:t> of</a:t>
            </a:r>
            <a:r>
              <a:rPr u="sng" spc="-10" dirty="0">
                <a:solidFill>
                  <a:srgbClr val="000000"/>
                </a:solidFill>
                <a:uFill>
                  <a:solidFill>
                    <a:srgbClr val="BB8A48"/>
                  </a:solidFill>
                </a:uFill>
              </a:rPr>
              <a:t> Economic Advisers	</a:t>
            </a:r>
          </a:p>
          <a:p>
            <a:pPr marR="43180" algn="r">
              <a:lnSpc>
                <a:spcPct val="100000"/>
              </a:lnSpc>
              <a:spcBef>
                <a:spcPts val="575"/>
              </a:spcBef>
            </a:pPr>
            <a:fld id="{81D60167-4931-47E6-BA6A-407CBD079E47}" type="slidenum">
              <a:rPr dirty="0"/>
              <a:t>‹#›</a:t>
            </a:fld>
            <a:endParaRPr dirty="0"/>
          </a:p>
        </p:txBody>
      </p:sp>
    </p:spTree>
    <p:extLst>
      <p:ext uri="{BB962C8B-B14F-4D97-AF65-F5344CB8AC3E}">
        <p14:creationId xmlns:p14="http://schemas.microsoft.com/office/powerpoint/2010/main" val="290768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1083895"/>
            <a:ext cx="9144000" cy="0"/>
          </a:xfrm>
          <a:custGeom>
            <a:avLst/>
            <a:gdLst/>
            <a:ahLst/>
            <a:cxnLst/>
            <a:rect l="l" t="t" r="r" b="b"/>
            <a:pathLst>
              <a:path w="9144000">
                <a:moveTo>
                  <a:pt x="0" y="0"/>
                </a:moveTo>
                <a:lnTo>
                  <a:pt x="9144000" y="1"/>
                </a:lnTo>
              </a:path>
            </a:pathLst>
          </a:custGeom>
          <a:ln w="9525">
            <a:solidFill>
              <a:srgbClr val="BB8A48"/>
            </a:solidFill>
          </a:ln>
        </p:spPr>
        <p:txBody>
          <a:bodyPr wrap="square" lIns="0" tIns="0" rIns="0" bIns="0" rtlCol="0"/>
          <a:lstStyle/>
          <a:p>
            <a:endParaRPr dirty="0"/>
          </a:p>
        </p:txBody>
      </p:sp>
      <p:pic>
        <p:nvPicPr>
          <p:cNvPr id="17" name="bg object 17"/>
          <p:cNvPicPr/>
          <p:nvPr/>
        </p:nvPicPr>
        <p:blipFill>
          <a:blip r:embed="rId2" cstate="print"/>
          <a:stretch>
            <a:fillRect/>
          </a:stretch>
        </p:blipFill>
        <p:spPr>
          <a:xfrm>
            <a:off x="418719" y="7120616"/>
            <a:ext cx="1748788" cy="56673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7/25/2023</a:t>
            </a:fld>
            <a:endParaRPr lang="en-US" dirty="0"/>
          </a:p>
        </p:txBody>
      </p:sp>
      <p:sp>
        <p:nvSpPr>
          <p:cNvPr id="4" name="Holder 4"/>
          <p:cNvSpPr>
            <a:spLocks noGrp="1"/>
          </p:cNvSpPr>
          <p:nvPr>
            <p:ph type="sldNum" sz="quarter" idx="7"/>
          </p:nvPr>
        </p:nvSpPr>
        <p:spPr/>
        <p:txBody>
          <a:bodyPr lIns="0" tIns="0" rIns="0" bIns="0"/>
          <a:lstStyle>
            <a:lvl1pPr>
              <a:defRPr sz="900" b="0" i="0">
                <a:solidFill>
                  <a:srgbClr val="77777A"/>
                </a:solidFill>
                <a:latin typeface="Arial"/>
                <a:cs typeface="Arial"/>
              </a:defRPr>
            </a:lvl1pPr>
          </a:lstStyle>
          <a:p>
            <a:pPr marR="43180" algn="r">
              <a:lnSpc>
                <a:spcPct val="100000"/>
              </a:lnSpc>
              <a:spcBef>
                <a:spcPts val="15"/>
              </a:spcBef>
              <a:tabLst>
                <a:tab pos="9143365" algn="l"/>
              </a:tabLst>
            </a:pPr>
            <a:r>
              <a:rPr u="sng" spc="-5" dirty="0">
                <a:solidFill>
                  <a:srgbClr val="000000"/>
                </a:solidFill>
                <a:uFill>
                  <a:solidFill>
                    <a:srgbClr val="BB8A48"/>
                  </a:solidFill>
                </a:uFill>
                <a:latin typeface="Times New Roman"/>
                <a:cs typeface="Times New Roman"/>
              </a:rPr>
              <a:t> </a:t>
            </a:r>
            <a:r>
              <a:rPr u="sng" spc="-10" dirty="0">
                <a:solidFill>
                  <a:srgbClr val="000000"/>
                </a:solidFill>
                <a:uFill>
                  <a:solidFill>
                    <a:srgbClr val="BB8A48"/>
                  </a:solidFill>
                </a:uFill>
              </a:rPr>
              <a:t>Source:</a:t>
            </a:r>
            <a:r>
              <a:rPr u="sng" spc="-5" dirty="0">
                <a:solidFill>
                  <a:srgbClr val="000000"/>
                </a:solidFill>
                <a:uFill>
                  <a:solidFill>
                    <a:srgbClr val="BB8A48"/>
                  </a:solidFill>
                </a:uFill>
              </a:rPr>
              <a:t> </a:t>
            </a:r>
            <a:r>
              <a:rPr u="sng" spc="-10" dirty="0">
                <a:solidFill>
                  <a:srgbClr val="000000"/>
                </a:solidFill>
                <a:uFill>
                  <a:solidFill>
                    <a:srgbClr val="BB8A48"/>
                  </a:solidFill>
                </a:uFill>
              </a:rPr>
              <a:t>Economic Indicators </a:t>
            </a:r>
            <a:r>
              <a:rPr u="sng" dirty="0">
                <a:solidFill>
                  <a:srgbClr val="000000"/>
                </a:solidFill>
                <a:uFill>
                  <a:solidFill>
                    <a:srgbClr val="BB8A48"/>
                  </a:solidFill>
                </a:uFill>
              </a:rPr>
              <a:t>-</a:t>
            </a:r>
            <a:r>
              <a:rPr u="sng" spc="-5" dirty="0">
                <a:solidFill>
                  <a:srgbClr val="000000"/>
                </a:solidFill>
                <a:uFill>
                  <a:solidFill>
                    <a:srgbClr val="BB8A48"/>
                  </a:solidFill>
                </a:uFill>
              </a:rPr>
              <a:t> </a:t>
            </a:r>
            <a:r>
              <a:rPr u="sng" spc="-10" dirty="0">
                <a:solidFill>
                  <a:srgbClr val="000000"/>
                </a:solidFill>
                <a:uFill>
                  <a:solidFill>
                    <a:srgbClr val="BB8A48"/>
                  </a:solidFill>
                </a:uFill>
              </a:rPr>
              <a:t>Prepared for</a:t>
            </a:r>
            <a:r>
              <a:rPr u="sng" spc="-5" dirty="0">
                <a:solidFill>
                  <a:srgbClr val="000000"/>
                </a:solidFill>
                <a:uFill>
                  <a:solidFill>
                    <a:srgbClr val="BB8A48"/>
                  </a:solidFill>
                </a:uFill>
              </a:rPr>
              <a:t> the</a:t>
            </a:r>
            <a:r>
              <a:rPr u="sng" spc="-10" dirty="0">
                <a:solidFill>
                  <a:srgbClr val="000000"/>
                </a:solidFill>
                <a:uFill>
                  <a:solidFill>
                    <a:srgbClr val="BB8A48"/>
                  </a:solidFill>
                </a:uFill>
              </a:rPr>
              <a:t> Joint Economic </a:t>
            </a:r>
            <a:r>
              <a:rPr u="sng" spc="-5" dirty="0">
                <a:solidFill>
                  <a:srgbClr val="000000"/>
                </a:solidFill>
                <a:uFill>
                  <a:solidFill>
                    <a:srgbClr val="BB8A48"/>
                  </a:solidFill>
                </a:uFill>
              </a:rPr>
              <a:t>Committee by</a:t>
            </a:r>
            <a:r>
              <a:rPr u="sng" spc="-10" dirty="0">
                <a:solidFill>
                  <a:srgbClr val="000000"/>
                </a:solidFill>
                <a:uFill>
                  <a:solidFill>
                    <a:srgbClr val="BB8A48"/>
                  </a:solidFill>
                </a:uFill>
              </a:rPr>
              <a:t> </a:t>
            </a:r>
            <a:r>
              <a:rPr u="sng" spc="-5" dirty="0">
                <a:solidFill>
                  <a:srgbClr val="000000"/>
                </a:solidFill>
                <a:uFill>
                  <a:solidFill>
                    <a:srgbClr val="BB8A48"/>
                  </a:solidFill>
                </a:uFill>
              </a:rPr>
              <a:t>the</a:t>
            </a:r>
            <a:r>
              <a:rPr u="sng" spc="-10" dirty="0">
                <a:solidFill>
                  <a:srgbClr val="000000"/>
                </a:solidFill>
                <a:uFill>
                  <a:solidFill>
                    <a:srgbClr val="BB8A48"/>
                  </a:solidFill>
                </a:uFill>
              </a:rPr>
              <a:t> Council</a:t>
            </a:r>
            <a:r>
              <a:rPr u="sng" spc="-5" dirty="0">
                <a:solidFill>
                  <a:srgbClr val="000000"/>
                </a:solidFill>
                <a:uFill>
                  <a:solidFill>
                    <a:srgbClr val="BB8A48"/>
                  </a:solidFill>
                </a:uFill>
              </a:rPr>
              <a:t> of</a:t>
            </a:r>
            <a:r>
              <a:rPr u="sng" spc="-10" dirty="0">
                <a:solidFill>
                  <a:srgbClr val="000000"/>
                </a:solidFill>
                <a:uFill>
                  <a:solidFill>
                    <a:srgbClr val="BB8A48"/>
                  </a:solidFill>
                </a:uFill>
              </a:rPr>
              <a:t> Economic Advisers	</a:t>
            </a:r>
          </a:p>
          <a:p>
            <a:pPr marR="43180" algn="r">
              <a:lnSpc>
                <a:spcPct val="100000"/>
              </a:lnSpc>
              <a:spcBef>
                <a:spcPts val="575"/>
              </a:spcBef>
            </a:pPr>
            <a:fld id="{81D60167-4931-47E6-BA6A-407CBD079E47}" type="slidenum">
              <a:rPr dirty="0"/>
              <a:t>‹#›</a:t>
            </a:fld>
            <a:endParaRPr dirty="0"/>
          </a:p>
        </p:txBody>
      </p:sp>
    </p:spTree>
    <p:extLst>
      <p:ext uri="{BB962C8B-B14F-4D97-AF65-F5344CB8AC3E}">
        <p14:creationId xmlns:p14="http://schemas.microsoft.com/office/powerpoint/2010/main" val="261357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2A5A"/>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7/25/2023</a:t>
            </a:fld>
            <a:endParaRPr lang="en-US"/>
          </a:p>
        </p:txBody>
      </p:sp>
      <p:sp>
        <p:nvSpPr>
          <p:cNvPr id="6" name="Holder 6"/>
          <p:cNvSpPr>
            <a:spLocks noGrp="1"/>
          </p:cNvSpPr>
          <p:nvPr>
            <p:ph type="sldNum" sz="quarter" idx="7"/>
          </p:nvPr>
        </p:nvSpPr>
        <p:spPr/>
        <p:txBody>
          <a:bodyPr lIns="0" tIns="0" rIns="0" bIns="0"/>
          <a:lstStyle>
            <a:lvl1pPr>
              <a:defRPr sz="900" b="0" i="0">
                <a:solidFill>
                  <a:srgbClr val="77777A"/>
                </a:solidFill>
                <a:latin typeface="Arial"/>
                <a:cs typeface="Arial"/>
              </a:defRPr>
            </a:lvl1pPr>
          </a:lstStyle>
          <a:p>
            <a:pPr marL="381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799886"/>
            <a:ext cx="9143999" cy="251146"/>
          </a:xfrm>
          <a:prstGeom prst="rect">
            <a:avLst/>
          </a:prstGeom>
        </p:spPr>
        <p:txBody>
          <a:bodyPr wrap="square" lIns="0" tIns="0" rIns="0" bIns="0">
            <a:spAutoFit/>
          </a:bodyPr>
          <a:lstStyle>
            <a:lvl1pPr marL="0" algn="l" defTabSz="502920" rtl="0" eaLnBrk="1" latinLnBrk="0" hangingPunct="1">
              <a:defRPr lang="en-US" sz="1800" b="1" kern="1200" cap="all" spc="110" baseline="0" dirty="0">
                <a:solidFill>
                  <a:srgbClr val="002A5A"/>
                </a:solidFill>
                <a:latin typeface="Arial Narrow" panose="020B0606020202030204" pitchFamily="34" charset="0"/>
                <a:ea typeface="+mn-ea"/>
                <a:cs typeface="+mn-cs"/>
              </a:defRPr>
            </a:lvl1pPr>
          </a:lstStyle>
          <a:p>
            <a:r>
              <a:rPr lang="en-US" dirty="0"/>
              <a:t>Click to edit Master title style</a:t>
            </a:r>
          </a:p>
        </p:txBody>
      </p:sp>
      <p:sp>
        <p:nvSpPr>
          <p:cNvPr id="8" name="TextBox 7">
            <a:extLst>
              <a:ext uri="{FF2B5EF4-FFF2-40B4-BE49-F238E27FC236}">
                <a16:creationId xmlns:a16="http://schemas.microsoft.com/office/drawing/2014/main" id="{68F24088-6163-4C20-BDD3-DCBAE61DEBF2}"/>
              </a:ext>
            </a:extLst>
          </p:cNvPr>
          <p:cNvSpPr txBox="1"/>
          <p:nvPr userDrawn="1"/>
        </p:nvSpPr>
        <p:spPr>
          <a:xfrm>
            <a:off x="8172906" y="7113623"/>
            <a:ext cx="1428294" cy="135422"/>
          </a:xfrm>
          <a:prstGeom prst="rect">
            <a:avLst/>
          </a:prstGeom>
          <a:noFill/>
        </p:spPr>
        <p:txBody>
          <a:bodyPr wrap="square" lIns="0" tIns="0" rIns="0" bIns="0" rtlCol="0">
            <a:spAutoFit/>
          </a:bodyPr>
          <a:lstStyle/>
          <a:p>
            <a:pPr algn="r"/>
            <a:fld id="{99B00D79-7F38-470C-B204-DD845FC2980D}" type="slidenum">
              <a:rPr lang="en-US" sz="880" smtClean="0">
                <a:solidFill>
                  <a:srgbClr val="77777A"/>
                </a:solidFill>
                <a:latin typeface="Arial" panose="020B0604020202020204" pitchFamily="34" charset="0"/>
              </a:rPr>
              <a:pPr algn="r"/>
              <a:t>‹#›</a:t>
            </a:fld>
            <a:endParaRPr lang="en-US" sz="880" dirty="0">
              <a:solidFill>
                <a:srgbClr val="77777A"/>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E4AFD3B4-03FB-4A95-A79E-4C59B52825F7}"/>
              </a:ext>
            </a:extLst>
          </p:cNvPr>
          <p:cNvCxnSpPr>
            <a:cxnSpLocks/>
          </p:cNvCxnSpPr>
          <p:nvPr userDrawn="1"/>
        </p:nvCxnSpPr>
        <p:spPr>
          <a:xfrm>
            <a:off x="457200" y="7040406"/>
            <a:ext cx="9144000" cy="0"/>
          </a:xfrm>
          <a:prstGeom prst="line">
            <a:avLst/>
          </a:prstGeom>
          <a:ln w="9525">
            <a:solidFill>
              <a:srgbClr val="BB8A4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36B819-8DA7-40A5-9239-BD96A65A26E4}"/>
              </a:ext>
            </a:extLst>
          </p:cNvPr>
          <p:cNvCxnSpPr>
            <a:cxnSpLocks/>
          </p:cNvCxnSpPr>
          <p:nvPr userDrawn="1"/>
        </p:nvCxnSpPr>
        <p:spPr>
          <a:xfrm>
            <a:off x="457200" y="1083897"/>
            <a:ext cx="9144000" cy="0"/>
          </a:xfrm>
          <a:prstGeom prst="line">
            <a:avLst/>
          </a:prstGeom>
          <a:ln w="9525">
            <a:solidFill>
              <a:srgbClr val="BB8A4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A2BDC19-3E7F-4497-8736-C5EDA6B1D7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719" y="7120618"/>
            <a:ext cx="1748790" cy="566738"/>
          </a:xfrm>
          <a:prstGeom prst="rect">
            <a:avLst/>
          </a:prstGeom>
        </p:spPr>
      </p:pic>
    </p:spTree>
    <p:extLst>
      <p:ext uri="{BB962C8B-B14F-4D97-AF65-F5344CB8AC3E}">
        <p14:creationId xmlns:p14="http://schemas.microsoft.com/office/powerpoint/2010/main" val="1553190340"/>
      </p:ext>
    </p:extLst>
  </p:cSld>
  <p:clrMapOvr>
    <a:masterClrMapping/>
  </p:clrMapOvr>
  <p:extLst>
    <p:ext uri="{DCECCB84-F9BA-43D5-87BE-67443E8EF086}">
      <p15:sldGuideLst xmlns:p15="http://schemas.microsoft.com/office/powerpoint/2012/main">
        <p15:guide id="1" pos="5760">
          <p15:clr>
            <a:srgbClr val="FBAE40"/>
          </p15:clr>
        </p15:guide>
        <p15:guide id="2" pos="576">
          <p15:clr>
            <a:srgbClr val="FBAE40"/>
          </p15:clr>
        </p15:guide>
        <p15:guide id="3" orient="horz" pos="299">
          <p15:clr>
            <a:srgbClr val="FBAE40"/>
          </p15:clr>
        </p15:guide>
        <p15:guide id="4" orient="horz" pos="734">
          <p15:clr>
            <a:srgbClr val="FBAE40"/>
          </p15:clr>
        </p15:guide>
        <p15:guide id="5" pos="6048">
          <p15:clr>
            <a:srgbClr val="FBAE40"/>
          </p15:clr>
        </p15:guide>
        <p15:guide id="6" pos="28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761641"/>
      </p:ext>
    </p:extLst>
  </p:cSld>
  <p:clrMap bg1="lt1" tx1="dk1" bg2="lt2" tx2="dk2" accent1="accent1" accent2="accent2" accent3="accent3" accent4="accent4" accent5="accent5" accent6="accent6" hlink="hlink" folHlink="folHlink"/>
  <p:sldLayoutIdLst>
    <p:sldLayoutId id="2147483685" r:id="rId1"/>
    <p:sldLayoutId id="2147483679" r:id="rId2"/>
  </p:sldLayoutIdLst>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7040405"/>
            <a:ext cx="9144000" cy="0"/>
          </a:xfrm>
          <a:custGeom>
            <a:avLst/>
            <a:gdLst/>
            <a:ahLst/>
            <a:cxnLst/>
            <a:rect l="l" t="t" r="r" b="b"/>
            <a:pathLst>
              <a:path w="9144000">
                <a:moveTo>
                  <a:pt x="0" y="0"/>
                </a:moveTo>
                <a:lnTo>
                  <a:pt x="9144000" y="1"/>
                </a:lnTo>
              </a:path>
            </a:pathLst>
          </a:custGeom>
          <a:ln w="9525">
            <a:solidFill>
              <a:srgbClr val="BB8A48"/>
            </a:solidFill>
          </a:ln>
        </p:spPr>
        <p:txBody>
          <a:bodyPr wrap="square" lIns="0" tIns="0" rIns="0" bIns="0" rtlCol="0"/>
          <a:lstStyle/>
          <a:p>
            <a:endParaRPr dirty="0"/>
          </a:p>
        </p:txBody>
      </p:sp>
      <p:sp>
        <p:nvSpPr>
          <p:cNvPr id="17" name="bg object 17"/>
          <p:cNvSpPr/>
          <p:nvPr/>
        </p:nvSpPr>
        <p:spPr>
          <a:xfrm>
            <a:off x="457200" y="1083895"/>
            <a:ext cx="9144000" cy="0"/>
          </a:xfrm>
          <a:custGeom>
            <a:avLst/>
            <a:gdLst/>
            <a:ahLst/>
            <a:cxnLst/>
            <a:rect l="l" t="t" r="r" b="b"/>
            <a:pathLst>
              <a:path w="9144000">
                <a:moveTo>
                  <a:pt x="0" y="0"/>
                </a:moveTo>
                <a:lnTo>
                  <a:pt x="9144000" y="1"/>
                </a:lnTo>
              </a:path>
            </a:pathLst>
          </a:custGeom>
          <a:ln w="9525">
            <a:solidFill>
              <a:srgbClr val="BB8A48"/>
            </a:solidFill>
          </a:ln>
        </p:spPr>
        <p:txBody>
          <a:bodyPr wrap="square" lIns="0" tIns="0" rIns="0" bIns="0" rtlCol="0"/>
          <a:lstStyle/>
          <a:p>
            <a:endParaRPr dirty="0"/>
          </a:p>
        </p:txBody>
      </p:sp>
      <p:sp>
        <p:nvSpPr>
          <p:cNvPr id="2" name="Holder 2"/>
          <p:cNvSpPr>
            <a:spLocks noGrp="1"/>
          </p:cNvSpPr>
          <p:nvPr>
            <p:ph type="title"/>
          </p:nvPr>
        </p:nvSpPr>
        <p:spPr>
          <a:xfrm>
            <a:off x="444500" y="749300"/>
            <a:ext cx="2135505" cy="299719"/>
          </a:xfrm>
          <a:prstGeom prst="rect">
            <a:avLst/>
          </a:prstGeom>
        </p:spPr>
        <p:txBody>
          <a:bodyPr wrap="square" lIns="0" tIns="0" rIns="0" bIns="0">
            <a:spAutoFit/>
          </a:bodyPr>
          <a:lstStyle>
            <a:lvl1pPr>
              <a:defRPr sz="1800" b="1" i="0">
                <a:solidFill>
                  <a:srgbClr val="002A5A"/>
                </a:solidFill>
                <a:latin typeface="Arial Narrow"/>
                <a:cs typeface="Arial Narrow"/>
              </a:defRPr>
            </a:lvl1pPr>
          </a:lstStyle>
          <a:p>
            <a:endParaRPr/>
          </a:p>
        </p:txBody>
      </p:sp>
      <p:sp>
        <p:nvSpPr>
          <p:cNvPr id="3" name="Holder 3"/>
          <p:cNvSpPr>
            <a:spLocks noGrp="1"/>
          </p:cNvSpPr>
          <p:nvPr>
            <p:ph type="body" idx="1"/>
          </p:nvPr>
        </p:nvSpPr>
        <p:spPr>
          <a:xfrm>
            <a:off x="444500" y="2133599"/>
            <a:ext cx="9055735" cy="32778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7/25/2023</a:t>
            </a:fld>
            <a:endParaRPr lang="en-US" dirty="0"/>
          </a:p>
        </p:txBody>
      </p:sp>
      <p:sp>
        <p:nvSpPr>
          <p:cNvPr id="6" name="Holder 6"/>
          <p:cNvSpPr>
            <a:spLocks noGrp="1"/>
          </p:cNvSpPr>
          <p:nvPr>
            <p:ph type="sldNum" sz="quarter" idx="7"/>
          </p:nvPr>
        </p:nvSpPr>
        <p:spPr>
          <a:xfrm>
            <a:off x="444500" y="6900322"/>
            <a:ext cx="9220835" cy="363854"/>
          </a:xfrm>
          <a:prstGeom prst="rect">
            <a:avLst/>
          </a:prstGeom>
        </p:spPr>
        <p:txBody>
          <a:bodyPr wrap="square" lIns="0" tIns="0" rIns="0" bIns="0">
            <a:spAutoFit/>
          </a:bodyPr>
          <a:lstStyle>
            <a:lvl1pPr>
              <a:defRPr sz="900" b="0" i="0">
                <a:solidFill>
                  <a:srgbClr val="77777A"/>
                </a:solidFill>
                <a:latin typeface="Arial"/>
                <a:cs typeface="Arial"/>
              </a:defRPr>
            </a:lvl1pPr>
          </a:lstStyle>
          <a:p>
            <a:pPr marR="43180" algn="r">
              <a:lnSpc>
                <a:spcPct val="100000"/>
              </a:lnSpc>
              <a:spcBef>
                <a:spcPts val="15"/>
              </a:spcBef>
              <a:tabLst>
                <a:tab pos="9143365" algn="l"/>
              </a:tabLst>
            </a:pPr>
            <a:r>
              <a:rPr u="sng" spc="-5" dirty="0">
                <a:solidFill>
                  <a:srgbClr val="000000"/>
                </a:solidFill>
                <a:uFill>
                  <a:solidFill>
                    <a:srgbClr val="BB8A48"/>
                  </a:solidFill>
                </a:uFill>
                <a:latin typeface="Times New Roman"/>
                <a:cs typeface="Times New Roman"/>
              </a:rPr>
              <a:t> </a:t>
            </a:r>
            <a:r>
              <a:rPr u="sng" spc="-10" dirty="0">
                <a:solidFill>
                  <a:srgbClr val="000000"/>
                </a:solidFill>
                <a:uFill>
                  <a:solidFill>
                    <a:srgbClr val="BB8A48"/>
                  </a:solidFill>
                </a:uFill>
              </a:rPr>
              <a:t>Source:</a:t>
            </a:r>
            <a:r>
              <a:rPr u="sng" spc="-5" dirty="0">
                <a:solidFill>
                  <a:srgbClr val="000000"/>
                </a:solidFill>
                <a:uFill>
                  <a:solidFill>
                    <a:srgbClr val="BB8A48"/>
                  </a:solidFill>
                </a:uFill>
              </a:rPr>
              <a:t> </a:t>
            </a:r>
            <a:r>
              <a:rPr u="sng" spc="-10" dirty="0">
                <a:solidFill>
                  <a:srgbClr val="000000"/>
                </a:solidFill>
                <a:uFill>
                  <a:solidFill>
                    <a:srgbClr val="BB8A48"/>
                  </a:solidFill>
                </a:uFill>
              </a:rPr>
              <a:t>Economic Indicators </a:t>
            </a:r>
            <a:r>
              <a:rPr u="sng" dirty="0">
                <a:solidFill>
                  <a:srgbClr val="000000"/>
                </a:solidFill>
                <a:uFill>
                  <a:solidFill>
                    <a:srgbClr val="BB8A48"/>
                  </a:solidFill>
                </a:uFill>
              </a:rPr>
              <a:t>-</a:t>
            </a:r>
            <a:r>
              <a:rPr u="sng" spc="-5" dirty="0">
                <a:solidFill>
                  <a:srgbClr val="000000"/>
                </a:solidFill>
                <a:uFill>
                  <a:solidFill>
                    <a:srgbClr val="BB8A48"/>
                  </a:solidFill>
                </a:uFill>
              </a:rPr>
              <a:t> </a:t>
            </a:r>
            <a:r>
              <a:rPr u="sng" spc="-10" dirty="0">
                <a:solidFill>
                  <a:srgbClr val="000000"/>
                </a:solidFill>
                <a:uFill>
                  <a:solidFill>
                    <a:srgbClr val="BB8A48"/>
                  </a:solidFill>
                </a:uFill>
              </a:rPr>
              <a:t>Prepared for</a:t>
            </a:r>
            <a:r>
              <a:rPr u="sng" spc="-5" dirty="0">
                <a:solidFill>
                  <a:srgbClr val="000000"/>
                </a:solidFill>
                <a:uFill>
                  <a:solidFill>
                    <a:srgbClr val="BB8A48"/>
                  </a:solidFill>
                </a:uFill>
              </a:rPr>
              <a:t> the</a:t>
            </a:r>
            <a:r>
              <a:rPr u="sng" spc="-10" dirty="0">
                <a:solidFill>
                  <a:srgbClr val="000000"/>
                </a:solidFill>
                <a:uFill>
                  <a:solidFill>
                    <a:srgbClr val="BB8A48"/>
                  </a:solidFill>
                </a:uFill>
              </a:rPr>
              <a:t> Joint Economic </a:t>
            </a:r>
            <a:r>
              <a:rPr u="sng" spc="-5" dirty="0">
                <a:solidFill>
                  <a:srgbClr val="000000"/>
                </a:solidFill>
                <a:uFill>
                  <a:solidFill>
                    <a:srgbClr val="BB8A48"/>
                  </a:solidFill>
                </a:uFill>
              </a:rPr>
              <a:t>Committee by</a:t>
            </a:r>
            <a:r>
              <a:rPr u="sng" spc="-10" dirty="0">
                <a:solidFill>
                  <a:srgbClr val="000000"/>
                </a:solidFill>
                <a:uFill>
                  <a:solidFill>
                    <a:srgbClr val="BB8A48"/>
                  </a:solidFill>
                </a:uFill>
              </a:rPr>
              <a:t> </a:t>
            </a:r>
            <a:r>
              <a:rPr u="sng" spc="-5" dirty="0">
                <a:solidFill>
                  <a:srgbClr val="000000"/>
                </a:solidFill>
                <a:uFill>
                  <a:solidFill>
                    <a:srgbClr val="BB8A48"/>
                  </a:solidFill>
                </a:uFill>
              </a:rPr>
              <a:t>the</a:t>
            </a:r>
            <a:r>
              <a:rPr u="sng" spc="-10" dirty="0">
                <a:solidFill>
                  <a:srgbClr val="000000"/>
                </a:solidFill>
                <a:uFill>
                  <a:solidFill>
                    <a:srgbClr val="BB8A48"/>
                  </a:solidFill>
                </a:uFill>
              </a:rPr>
              <a:t> Council</a:t>
            </a:r>
            <a:r>
              <a:rPr u="sng" spc="-5" dirty="0">
                <a:solidFill>
                  <a:srgbClr val="000000"/>
                </a:solidFill>
                <a:uFill>
                  <a:solidFill>
                    <a:srgbClr val="BB8A48"/>
                  </a:solidFill>
                </a:uFill>
              </a:rPr>
              <a:t> of</a:t>
            </a:r>
            <a:r>
              <a:rPr u="sng" spc="-10" dirty="0">
                <a:solidFill>
                  <a:srgbClr val="000000"/>
                </a:solidFill>
                <a:uFill>
                  <a:solidFill>
                    <a:srgbClr val="BB8A48"/>
                  </a:solidFill>
                </a:uFill>
              </a:rPr>
              <a:t> Economic Advisers	</a:t>
            </a:r>
          </a:p>
          <a:p>
            <a:pPr marR="43180" algn="r">
              <a:lnSpc>
                <a:spcPct val="100000"/>
              </a:lnSpc>
              <a:spcBef>
                <a:spcPts val="575"/>
              </a:spcBef>
            </a:pPr>
            <a:fld id="{81D60167-4931-47E6-BA6A-407CBD079E47}" type="slidenum">
              <a:rPr dirty="0"/>
              <a:t>‹#›</a:t>
            </a:fld>
            <a:endParaRPr dirty="0"/>
          </a:p>
        </p:txBody>
      </p:sp>
    </p:spTree>
    <p:extLst>
      <p:ext uri="{BB962C8B-B14F-4D97-AF65-F5344CB8AC3E}">
        <p14:creationId xmlns:p14="http://schemas.microsoft.com/office/powerpoint/2010/main" val="9280329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7040405"/>
            <a:ext cx="9144000" cy="0"/>
          </a:xfrm>
          <a:custGeom>
            <a:avLst/>
            <a:gdLst/>
            <a:ahLst/>
            <a:cxnLst/>
            <a:rect l="l" t="t" r="r" b="b"/>
            <a:pathLst>
              <a:path w="9144000">
                <a:moveTo>
                  <a:pt x="0" y="0"/>
                </a:moveTo>
                <a:lnTo>
                  <a:pt x="9144000" y="1"/>
                </a:lnTo>
              </a:path>
            </a:pathLst>
          </a:custGeom>
          <a:ln w="9525">
            <a:solidFill>
              <a:srgbClr val="BB8A48"/>
            </a:solidFill>
          </a:ln>
        </p:spPr>
        <p:txBody>
          <a:bodyPr wrap="square" lIns="0" tIns="0" rIns="0" bIns="0" rtlCol="0"/>
          <a:lstStyle/>
          <a:p>
            <a:endParaRPr/>
          </a:p>
        </p:txBody>
      </p:sp>
      <p:sp>
        <p:nvSpPr>
          <p:cNvPr id="17" name="bg object 17"/>
          <p:cNvSpPr/>
          <p:nvPr/>
        </p:nvSpPr>
        <p:spPr>
          <a:xfrm>
            <a:off x="457200" y="1083896"/>
            <a:ext cx="9144000" cy="0"/>
          </a:xfrm>
          <a:custGeom>
            <a:avLst/>
            <a:gdLst/>
            <a:ahLst/>
            <a:cxnLst/>
            <a:rect l="l" t="t" r="r" b="b"/>
            <a:pathLst>
              <a:path w="9144000">
                <a:moveTo>
                  <a:pt x="0" y="0"/>
                </a:moveTo>
                <a:lnTo>
                  <a:pt x="9144000" y="1"/>
                </a:lnTo>
              </a:path>
            </a:pathLst>
          </a:custGeom>
          <a:ln w="9525">
            <a:solidFill>
              <a:srgbClr val="BB8A48"/>
            </a:solidFill>
          </a:ln>
        </p:spPr>
        <p:txBody>
          <a:bodyPr wrap="square" lIns="0" tIns="0" rIns="0" bIns="0" rtlCol="0"/>
          <a:lstStyle/>
          <a:p>
            <a:endParaRPr/>
          </a:p>
        </p:txBody>
      </p:sp>
      <p:pic>
        <p:nvPicPr>
          <p:cNvPr id="18" name="bg object 18"/>
          <p:cNvPicPr/>
          <p:nvPr/>
        </p:nvPicPr>
        <p:blipFill>
          <a:blip r:embed="rId4" cstate="print"/>
          <a:stretch>
            <a:fillRect/>
          </a:stretch>
        </p:blipFill>
        <p:spPr>
          <a:xfrm>
            <a:off x="418719" y="7120617"/>
            <a:ext cx="1748789" cy="566738"/>
          </a:xfrm>
          <a:prstGeom prst="rect">
            <a:avLst/>
          </a:prstGeom>
        </p:spPr>
      </p:pic>
      <p:sp>
        <p:nvSpPr>
          <p:cNvPr id="2" name="Holder 2"/>
          <p:cNvSpPr>
            <a:spLocks noGrp="1"/>
          </p:cNvSpPr>
          <p:nvPr>
            <p:ph type="title"/>
          </p:nvPr>
        </p:nvSpPr>
        <p:spPr>
          <a:xfrm>
            <a:off x="444500" y="749300"/>
            <a:ext cx="9169400" cy="299719"/>
          </a:xfrm>
          <a:prstGeom prst="rect">
            <a:avLst/>
          </a:prstGeom>
        </p:spPr>
        <p:txBody>
          <a:bodyPr wrap="square" lIns="0" tIns="0" rIns="0" bIns="0">
            <a:spAutoFit/>
          </a:bodyPr>
          <a:lstStyle>
            <a:lvl1pPr>
              <a:defRPr sz="1800" b="1" i="0">
                <a:solidFill>
                  <a:srgbClr val="002A5A"/>
                </a:solidFill>
                <a:latin typeface="Arial Narrow"/>
                <a:cs typeface="Arial Narrow"/>
              </a:defRPr>
            </a:lvl1pPr>
          </a:lstStyle>
          <a:p>
            <a:endParaRPr/>
          </a:p>
        </p:txBody>
      </p:sp>
      <p:sp>
        <p:nvSpPr>
          <p:cNvPr id="3" name="Holder 3"/>
          <p:cNvSpPr>
            <a:spLocks noGrp="1"/>
          </p:cNvSpPr>
          <p:nvPr>
            <p:ph type="body" idx="1"/>
          </p:nvPr>
        </p:nvSpPr>
        <p:spPr>
          <a:xfrm>
            <a:off x="457197" y="1420817"/>
            <a:ext cx="9144000" cy="23647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7/25/2023</a:t>
            </a:fld>
            <a:endParaRPr lang="en-US"/>
          </a:p>
        </p:txBody>
      </p:sp>
      <p:sp>
        <p:nvSpPr>
          <p:cNvPr id="6" name="Holder 6"/>
          <p:cNvSpPr>
            <a:spLocks noGrp="1"/>
          </p:cNvSpPr>
          <p:nvPr>
            <p:ph type="sldNum" sz="quarter" idx="7"/>
          </p:nvPr>
        </p:nvSpPr>
        <p:spPr>
          <a:xfrm>
            <a:off x="9500055" y="7110634"/>
            <a:ext cx="153034" cy="153670"/>
          </a:xfrm>
          <a:prstGeom prst="rect">
            <a:avLst/>
          </a:prstGeom>
        </p:spPr>
        <p:txBody>
          <a:bodyPr wrap="square" lIns="0" tIns="0" rIns="0" bIns="0">
            <a:spAutoFit/>
          </a:bodyPr>
          <a:lstStyle>
            <a:lvl1pPr>
              <a:defRPr sz="900" b="0" i="0">
                <a:solidFill>
                  <a:srgbClr val="77777A"/>
                </a:solidFill>
                <a:latin typeface="Arial"/>
                <a:cs typeface="Arial"/>
              </a:defRPr>
            </a:lvl1pPr>
          </a:lstStyle>
          <a:p>
            <a:pPr marL="38100">
              <a:lnSpc>
                <a:spcPct val="100000"/>
              </a:lnSpc>
              <a:spcBef>
                <a:spcPts val="1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2" r:id="rId1"/>
    <p:sldLayoutId id="2147483692"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5455" y="7099807"/>
            <a:ext cx="8953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77777A"/>
                </a:solidFill>
                <a:latin typeface="Arial"/>
                <a:cs typeface="Arial"/>
              </a:rPr>
              <a:t>1</a:t>
            </a:r>
            <a:endParaRPr sz="900">
              <a:latin typeface="Arial"/>
              <a:cs typeface="Arial"/>
            </a:endParaRPr>
          </a:p>
        </p:txBody>
      </p:sp>
      <p:sp>
        <p:nvSpPr>
          <p:cNvPr id="3" name="object 3"/>
          <p:cNvSpPr/>
          <p:nvPr/>
        </p:nvSpPr>
        <p:spPr>
          <a:xfrm>
            <a:off x="457200" y="7040405"/>
            <a:ext cx="9144000" cy="0"/>
          </a:xfrm>
          <a:custGeom>
            <a:avLst/>
            <a:gdLst/>
            <a:ahLst/>
            <a:cxnLst/>
            <a:rect l="l" t="t" r="r" b="b"/>
            <a:pathLst>
              <a:path w="9144000">
                <a:moveTo>
                  <a:pt x="0" y="0"/>
                </a:moveTo>
                <a:lnTo>
                  <a:pt x="9144000" y="1"/>
                </a:lnTo>
              </a:path>
            </a:pathLst>
          </a:custGeom>
          <a:ln w="9525">
            <a:solidFill>
              <a:srgbClr val="BB8A48"/>
            </a:solidFill>
          </a:ln>
        </p:spPr>
        <p:txBody>
          <a:bodyPr wrap="square" lIns="0" tIns="0" rIns="0" bIns="0" rtlCol="0"/>
          <a:lstStyle/>
          <a:p>
            <a:endParaRPr/>
          </a:p>
        </p:txBody>
      </p:sp>
      <p:sp>
        <p:nvSpPr>
          <p:cNvPr id="4" name="object 4"/>
          <p:cNvSpPr/>
          <p:nvPr/>
        </p:nvSpPr>
        <p:spPr>
          <a:xfrm>
            <a:off x="457200" y="1083896"/>
            <a:ext cx="9144000" cy="0"/>
          </a:xfrm>
          <a:custGeom>
            <a:avLst/>
            <a:gdLst/>
            <a:ahLst/>
            <a:cxnLst/>
            <a:rect l="l" t="t" r="r" b="b"/>
            <a:pathLst>
              <a:path w="9144000">
                <a:moveTo>
                  <a:pt x="0" y="0"/>
                </a:moveTo>
                <a:lnTo>
                  <a:pt x="9144000" y="1"/>
                </a:lnTo>
              </a:path>
            </a:pathLst>
          </a:custGeom>
          <a:ln w="9525">
            <a:solidFill>
              <a:srgbClr val="BB8A48"/>
            </a:solidFill>
          </a:ln>
        </p:spPr>
        <p:txBody>
          <a:bodyPr wrap="square" lIns="0" tIns="0" rIns="0" bIns="0" rtlCol="0"/>
          <a:lstStyle/>
          <a:p>
            <a:endParaRPr/>
          </a:p>
        </p:txBody>
      </p:sp>
      <p:pic>
        <p:nvPicPr>
          <p:cNvPr id="5" name="object 5"/>
          <p:cNvPicPr/>
          <p:nvPr/>
        </p:nvPicPr>
        <p:blipFill>
          <a:blip r:embed="rId2" cstate="print"/>
          <a:stretch>
            <a:fillRect/>
          </a:stretch>
        </p:blipFill>
        <p:spPr>
          <a:xfrm>
            <a:off x="418719" y="7120617"/>
            <a:ext cx="1748789" cy="566738"/>
          </a:xfrm>
          <a:prstGeom prst="rect">
            <a:avLst/>
          </a:prstGeom>
        </p:spPr>
      </p:pic>
      <p:sp>
        <p:nvSpPr>
          <p:cNvPr id="6" name="object 6"/>
          <p:cNvSpPr txBox="1">
            <a:spLocks noGrp="1"/>
          </p:cNvSpPr>
          <p:nvPr>
            <p:ph type="title"/>
          </p:nvPr>
        </p:nvSpPr>
        <p:spPr>
          <a:xfrm>
            <a:off x="444500" y="749300"/>
            <a:ext cx="2162175" cy="299720"/>
          </a:xfrm>
          <a:prstGeom prst="rect">
            <a:avLst/>
          </a:prstGeom>
        </p:spPr>
        <p:txBody>
          <a:bodyPr vert="horz" wrap="square" lIns="0" tIns="12700" rIns="0" bIns="0" rtlCol="0">
            <a:spAutoFit/>
          </a:bodyPr>
          <a:lstStyle/>
          <a:p>
            <a:pPr marL="12700">
              <a:lnSpc>
                <a:spcPct val="100000"/>
              </a:lnSpc>
              <a:spcBef>
                <a:spcPts val="100"/>
              </a:spcBef>
            </a:pPr>
            <a:r>
              <a:rPr sz="1800" spc="95" dirty="0">
                <a:solidFill>
                  <a:srgbClr val="002A5A"/>
                </a:solidFill>
              </a:rPr>
              <a:t>DISCLOSURE</a:t>
            </a:r>
            <a:r>
              <a:rPr sz="1800" spc="150" dirty="0">
                <a:solidFill>
                  <a:srgbClr val="002A5A"/>
                </a:solidFill>
              </a:rPr>
              <a:t> </a:t>
            </a:r>
            <a:r>
              <a:rPr sz="1800" spc="85" dirty="0">
                <a:solidFill>
                  <a:srgbClr val="002A5A"/>
                </a:solidFill>
              </a:rPr>
              <a:t>NOTES</a:t>
            </a:r>
            <a:endParaRPr sz="1800"/>
          </a:p>
        </p:txBody>
      </p:sp>
      <p:sp>
        <p:nvSpPr>
          <p:cNvPr id="7" name="object 7"/>
          <p:cNvSpPr txBox="1"/>
          <p:nvPr/>
        </p:nvSpPr>
        <p:spPr>
          <a:xfrm>
            <a:off x="444498" y="1580388"/>
            <a:ext cx="9124315" cy="4721805"/>
          </a:xfrm>
          <a:prstGeom prst="rect">
            <a:avLst/>
          </a:prstGeom>
        </p:spPr>
        <p:txBody>
          <a:bodyPr vert="horz" wrap="square" lIns="0" tIns="12700" rIns="0" bIns="0" rtlCol="0">
            <a:spAutoFit/>
          </a:bodyPr>
          <a:lstStyle/>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This presentation contains forward-looking statements within the meaning of the United States federal securities laws. All statements contained herein that are not statements of historical fact are forward-looking statements, including, without limitation, statements that address events or developments that we intend or believe will or may occur in the future. Forward-looking statements are not guarantees of future performance and actual results may differ materially from those discussed here. You should not place undue reliance on any such forward-looking statements.</a:t>
            </a: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The information in this document is believed to be correct at the time of compilation, but no warranty of accuracy or reliability is given and no responsibility arising in any other way for errors and omissions (including responsibility to any person by reason of negligence) is accepted by ARS its officers, employees, or agents. ARS does not undertake any obligation to update the information contained herein in light of later circumstances or events. This document contains general information only and is not intended to be relied upon as a forecast, research, investment advice, or a recommendation, offer, or solicitation to buy or sell any securities or to adopt any investment strategy. Nothing in this presentation constitutes financial, legal, or tax advice.</a:t>
            </a:r>
          </a:p>
        </p:txBody>
      </p:sp>
    </p:spTree>
    <p:extLst>
      <p:ext uri="{BB962C8B-B14F-4D97-AF65-F5344CB8AC3E}">
        <p14:creationId xmlns:p14="http://schemas.microsoft.com/office/powerpoint/2010/main" val="47010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25673"/>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5A1DF3D2-B149-26F4-B3C1-96D30995448C}"/>
              </a:ext>
            </a:extLst>
          </p:cNvPr>
          <p:cNvSpPr txBox="1"/>
          <p:nvPr/>
        </p:nvSpPr>
        <p:spPr>
          <a:xfrm>
            <a:off x="457200" y="1137816"/>
            <a:ext cx="893667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dirty="0">
                <a:solidFill>
                  <a:srgbClr val="BB8A48"/>
                </a:solidFill>
                <a:latin typeface="Arial" panose="020B0604020202020204" pitchFamily="34" charset="0"/>
                <a:cs typeface="Arial" panose="020B0604020202020204" pitchFamily="34" charset="0"/>
              </a:rPr>
              <a:t>REINDUSTRIALIZATION - TOP RISKS TO A COMPANY’S COMPETITIVENESS</a:t>
            </a:r>
            <a:endParaRPr lang="en-US" sz="2000" b="1" i="0" u="none" strike="noStrike" kern="1200" baseline="0" dirty="0">
              <a:solidFill>
                <a:srgbClr val="BB8A48"/>
              </a:solidFill>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9331E76-D683-E908-0229-25DCDFB00342}"/>
              </a:ext>
            </a:extLst>
          </p:cNvPr>
          <p:cNvPicPr>
            <a:picLocks noChangeAspect="1"/>
          </p:cNvPicPr>
          <p:nvPr/>
        </p:nvPicPr>
        <p:blipFill>
          <a:blip r:embed="rId3"/>
          <a:stretch>
            <a:fillRect/>
          </a:stretch>
        </p:blipFill>
        <p:spPr>
          <a:xfrm>
            <a:off x="457200" y="2036134"/>
            <a:ext cx="9144000" cy="4827181"/>
          </a:xfrm>
          <a:prstGeom prst="rect">
            <a:avLst/>
          </a:prstGeom>
        </p:spPr>
      </p:pic>
    </p:spTree>
    <p:extLst>
      <p:ext uri="{BB962C8B-B14F-4D97-AF65-F5344CB8AC3E}">
        <p14:creationId xmlns:p14="http://schemas.microsoft.com/office/powerpoint/2010/main" val="73153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25673"/>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5A1DF3D2-B149-26F4-B3C1-96D30995448C}"/>
              </a:ext>
            </a:extLst>
          </p:cNvPr>
          <p:cNvSpPr txBox="1"/>
          <p:nvPr/>
        </p:nvSpPr>
        <p:spPr>
          <a:xfrm>
            <a:off x="457200" y="1137816"/>
            <a:ext cx="893667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i="0" u="none" strike="noStrike" kern="1200" baseline="0" dirty="0">
                <a:solidFill>
                  <a:srgbClr val="BB8A48"/>
                </a:solidFill>
                <a:latin typeface="Arial" panose="020B0604020202020204" pitchFamily="34" charset="0"/>
                <a:ea typeface="+mn-ea"/>
                <a:cs typeface="Arial" panose="020B0604020202020204" pitchFamily="34" charset="0"/>
              </a:rPr>
              <a:t>REINDUSTRIALIZATION IS DRIVING SHIFTS IN SPENDING AND INVESTMENT</a:t>
            </a:r>
          </a:p>
        </p:txBody>
      </p:sp>
      <p:pic>
        <p:nvPicPr>
          <p:cNvPr id="2" name="Picture 1">
            <a:extLst>
              <a:ext uri="{FF2B5EF4-FFF2-40B4-BE49-F238E27FC236}">
                <a16:creationId xmlns:a16="http://schemas.microsoft.com/office/drawing/2014/main" id="{7E2DE51B-1C0A-0354-72B0-65B5B11FF76B}"/>
              </a:ext>
            </a:extLst>
          </p:cNvPr>
          <p:cNvPicPr>
            <a:picLocks noChangeAspect="1"/>
          </p:cNvPicPr>
          <p:nvPr/>
        </p:nvPicPr>
        <p:blipFill>
          <a:blip r:embed="rId3"/>
          <a:stretch>
            <a:fillRect/>
          </a:stretch>
        </p:blipFill>
        <p:spPr>
          <a:xfrm>
            <a:off x="400805" y="1925446"/>
            <a:ext cx="8993068" cy="5076094"/>
          </a:xfrm>
          <a:prstGeom prst="rect">
            <a:avLst/>
          </a:prstGeom>
        </p:spPr>
      </p:pic>
    </p:spTree>
    <p:extLst>
      <p:ext uri="{BB962C8B-B14F-4D97-AF65-F5344CB8AC3E}">
        <p14:creationId xmlns:p14="http://schemas.microsoft.com/office/powerpoint/2010/main" val="1522807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89469"/>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5A1DF3D2-B149-26F4-B3C1-96D30995448C}"/>
              </a:ext>
            </a:extLst>
          </p:cNvPr>
          <p:cNvSpPr txBox="1"/>
          <p:nvPr/>
        </p:nvSpPr>
        <p:spPr>
          <a:xfrm>
            <a:off x="457200" y="1137816"/>
            <a:ext cx="89366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i="0" u="none" strike="noStrike" kern="1200" baseline="0" dirty="0">
                <a:solidFill>
                  <a:srgbClr val="BB8A48"/>
                </a:solidFill>
                <a:latin typeface="Arial" panose="020B0604020202020204" pitchFamily="34" charset="0"/>
                <a:ea typeface="+mn-ea"/>
                <a:cs typeface="Arial" panose="020B0604020202020204" pitchFamily="34" charset="0"/>
              </a:rPr>
              <a:t>NORTH AMERICA IS THE PRIMARY BENEFICIARY OF THE SHIFT</a:t>
            </a:r>
          </a:p>
        </p:txBody>
      </p:sp>
      <p:pic>
        <p:nvPicPr>
          <p:cNvPr id="7" name="Picture 6">
            <a:extLst>
              <a:ext uri="{FF2B5EF4-FFF2-40B4-BE49-F238E27FC236}">
                <a16:creationId xmlns:a16="http://schemas.microsoft.com/office/drawing/2014/main" id="{0EEABDD8-BEC8-1AD0-7CA6-2D981FE099E8}"/>
              </a:ext>
            </a:extLst>
          </p:cNvPr>
          <p:cNvPicPr>
            <a:picLocks noChangeAspect="1"/>
          </p:cNvPicPr>
          <p:nvPr/>
        </p:nvPicPr>
        <p:blipFill>
          <a:blip r:embed="rId3"/>
          <a:stretch>
            <a:fillRect/>
          </a:stretch>
        </p:blipFill>
        <p:spPr>
          <a:xfrm>
            <a:off x="457200" y="1537926"/>
            <a:ext cx="9144000" cy="5447665"/>
          </a:xfrm>
          <a:prstGeom prst="rect">
            <a:avLst/>
          </a:prstGeom>
        </p:spPr>
      </p:pic>
    </p:spTree>
    <p:extLst>
      <p:ext uri="{BB962C8B-B14F-4D97-AF65-F5344CB8AC3E}">
        <p14:creationId xmlns:p14="http://schemas.microsoft.com/office/powerpoint/2010/main" val="423476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25673"/>
            <a:ext cx="9144000" cy="304699"/>
          </a:xfrm>
        </p:spPr>
        <p:txBody>
          <a:bodyPr/>
          <a:lstStyle/>
          <a:p>
            <a:pPr fontAlgn="auto">
              <a:spcAft>
                <a:spcPts val="0"/>
              </a:spcAft>
              <a:defRPr/>
            </a:pPr>
            <a:r>
              <a:rPr lang="en-US" sz="2200" spc="-10" dirty="0"/>
              <a:t>Investing in turbulent times</a:t>
            </a:r>
            <a:endParaRPr sz="2200" dirty="0"/>
          </a:p>
        </p:txBody>
      </p:sp>
      <p:sp>
        <p:nvSpPr>
          <p:cNvPr id="3" name="TextBox 2">
            <a:extLst>
              <a:ext uri="{FF2B5EF4-FFF2-40B4-BE49-F238E27FC236}">
                <a16:creationId xmlns:a16="http://schemas.microsoft.com/office/drawing/2014/main" id="{5A1DF3D2-B149-26F4-B3C1-96D30995448C}"/>
              </a:ext>
            </a:extLst>
          </p:cNvPr>
          <p:cNvSpPr txBox="1"/>
          <p:nvPr/>
        </p:nvSpPr>
        <p:spPr>
          <a:xfrm>
            <a:off x="494414" y="1137816"/>
            <a:ext cx="9106786" cy="707886"/>
          </a:xfrm>
          <a:prstGeom prst="rect">
            <a:avLst/>
          </a:prstGeom>
          <a:noFill/>
        </p:spPr>
        <p:txBody>
          <a:bodyPr wrap="square">
            <a:spAutoFit/>
          </a:bodyPr>
          <a:lstStyle/>
          <a:p>
            <a:r>
              <a:rPr lang="en-US" sz="2000" b="1" dirty="0">
                <a:solidFill>
                  <a:srgbClr val="BB8A48"/>
                </a:solidFill>
                <a:latin typeface="Arial" panose="020B0604020202020204" pitchFamily="34" charset="0"/>
                <a:cs typeface="Arial" panose="020B0604020202020204" pitchFamily="34" charset="0"/>
              </a:rPr>
              <a:t>SEMICONDUCTOR COMPANIES ARE SPENDING TO BENEFIT FROM GOVERNMENT INCENTIVES AND MANAGE GEOPOLITICAL BACKDROP</a:t>
            </a:r>
          </a:p>
        </p:txBody>
      </p:sp>
      <p:sp>
        <p:nvSpPr>
          <p:cNvPr id="7" name="TextBox 6">
            <a:extLst>
              <a:ext uri="{FF2B5EF4-FFF2-40B4-BE49-F238E27FC236}">
                <a16:creationId xmlns:a16="http://schemas.microsoft.com/office/drawing/2014/main" id="{A6067EAA-4AC5-3779-A05C-ABF5DB77BD70}"/>
              </a:ext>
            </a:extLst>
          </p:cNvPr>
          <p:cNvSpPr txBox="1"/>
          <p:nvPr/>
        </p:nvSpPr>
        <p:spPr>
          <a:xfrm>
            <a:off x="382775" y="6820665"/>
            <a:ext cx="50292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Piper Sandler  </a:t>
            </a:r>
          </a:p>
        </p:txBody>
      </p:sp>
      <p:pic>
        <p:nvPicPr>
          <p:cNvPr id="6" name="Picture 5">
            <a:extLst>
              <a:ext uri="{FF2B5EF4-FFF2-40B4-BE49-F238E27FC236}">
                <a16:creationId xmlns:a16="http://schemas.microsoft.com/office/drawing/2014/main" id="{22C48B8E-61D5-E96B-B2A5-B922F56C9FF3}"/>
              </a:ext>
            </a:extLst>
          </p:cNvPr>
          <p:cNvPicPr>
            <a:picLocks noChangeAspect="1"/>
          </p:cNvPicPr>
          <p:nvPr/>
        </p:nvPicPr>
        <p:blipFill>
          <a:blip r:embed="rId3"/>
          <a:stretch>
            <a:fillRect/>
          </a:stretch>
        </p:blipFill>
        <p:spPr>
          <a:xfrm>
            <a:off x="457200" y="1913859"/>
            <a:ext cx="9106786" cy="4676577"/>
          </a:xfrm>
          <a:prstGeom prst="rect">
            <a:avLst/>
          </a:prstGeom>
        </p:spPr>
      </p:pic>
    </p:spTree>
    <p:extLst>
      <p:ext uri="{BB962C8B-B14F-4D97-AF65-F5344CB8AC3E}">
        <p14:creationId xmlns:p14="http://schemas.microsoft.com/office/powerpoint/2010/main" val="97004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25673"/>
            <a:ext cx="9144000" cy="304699"/>
          </a:xfrm>
        </p:spPr>
        <p:txBody>
          <a:bodyPr/>
          <a:lstStyle/>
          <a:p>
            <a:pPr fontAlgn="auto">
              <a:spcAft>
                <a:spcPts val="0"/>
              </a:spcAft>
              <a:defRPr/>
            </a:pPr>
            <a:r>
              <a:rPr lang="en-US" sz="2200" spc="-10" dirty="0"/>
              <a:t>Investing in turbulent times</a:t>
            </a:r>
            <a:endParaRPr sz="2200" dirty="0"/>
          </a:p>
        </p:txBody>
      </p:sp>
      <p:sp>
        <p:nvSpPr>
          <p:cNvPr id="3" name="TextBox 2">
            <a:extLst>
              <a:ext uri="{FF2B5EF4-FFF2-40B4-BE49-F238E27FC236}">
                <a16:creationId xmlns:a16="http://schemas.microsoft.com/office/drawing/2014/main" id="{5A1DF3D2-B149-26F4-B3C1-96D30995448C}"/>
              </a:ext>
            </a:extLst>
          </p:cNvPr>
          <p:cNvSpPr txBox="1"/>
          <p:nvPr/>
        </p:nvSpPr>
        <p:spPr>
          <a:xfrm>
            <a:off x="494413" y="1137816"/>
            <a:ext cx="90483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dirty="0">
                <a:solidFill>
                  <a:srgbClr val="BB8A48"/>
                </a:solidFill>
                <a:latin typeface="Arial" panose="020B0604020202020204" pitchFamily="34" charset="0"/>
                <a:cs typeface="Arial" panose="020B0604020202020204" pitchFamily="34" charset="0"/>
              </a:rPr>
              <a:t>THESE SHIFTS ARE DRIVING CAPITAL FLOWS AND JOBS ARE COMING BACK TO THE UNITED STATES</a:t>
            </a:r>
            <a:endParaRPr lang="en-US" sz="2000" b="1" i="0" u="none" strike="noStrike" kern="1200" baseline="0" dirty="0">
              <a:solidFill>
                <a:srgbClr val="BB8A48"/>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6067EAA-4AC5-3779-A05C-ABF5DB77BD70}"/>
              </a:ext>
            </a:extLst>
          </p:cNvPr>
          <p:cNvSpPr txBox="1"/>
          <p:nvPr/>
        </p:nvSpPr>
        <p:spPr>
          <a:xfrm>
            <a:off x="382775" y="6820665"/>
            <a:ext cx="50292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Reshoring Institute</a:t>
            </a:r>
          </a:p>
        </p:txBody>
      </p:sp>
      <p:pic>
        <p:nvPicPr>
          <p:cNvPr id="2" name="Picture 1">
            <a:extLst>
              <a:ext uri="{FF2B5EF4-FFF2-40B4-BE49-F238E27FC236}">
                <a16:creationId xmlns:a16="http://schemas.microsoft.com/office/drawing/2014/main" id="{45843478-86AC-6608-0175-4C76E62EE9EA}"/>
              </a:ext>
            </a:extLst>
          </p:cNvPr>
          <p:cNvPicPr>
            <a:picLocks noChangeAspect="1"/>
          </p:cNvPicPr>
          <p:nvPr/>
        </p:nvPicPr>
        <p:blipFill>
          <a:blip r:embed="rId3"/>
          <a:stretch>
            <a:fillRect/>
          </a:stretch>
        </p:blipFill>
        <p:spPr>
          <a:xfrm>
            <a:off x="457200" y="1754372"/>
            <a:ext cx="9144000" cy="4938823"/>
          </a:xfrm>
          <a:prstGeom prst="rect">
            <a:avLst/>
          </a:prstGeom>
        </p:spPr>
      </p:pic>
    </p:spTree>
    <p:extLst>
      <p:ext uri="{BB962C8B-B14F-4D97-AF65-F5344CB8AC3E}">
        <p14:creationId xmlns:p14="http://schemas.microsoft.com/office/powerpoint/2010/main" val="397086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800100"/>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1420C99E-3D58-4C01-B803-804814DBCA0E}"/>
              </a:ext>
            </a:extLst>
          </p:cNvPr>
          <p:cNvSpPr txBox="1"/>
          <p:nvPr/>
        </p:nvSpPr>
        <p:spPr>
          <a:xfrm>
            <a:off x="410219" y="1180218"/>
            <a:ext cx="8850742"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dirty="0">
                <a:solidFill>
                  <a:srgbClr val="BB8A48"/>
                </a:solidFill>
                <a:latin typeface="Arial" panose="020B0604020202020204" pitchFamily="34" charset="0"/>
                <a:cs typeface="Arial" panose="020B0604020202020204" pitchFamily="34" charset="0"/>
              </a:rPr>
              <a:t>CLIMATE TRANSITION PROVING MORE IMMEDIATE, DIFFICULT AND COSTLY </a:t>
            </a:r>
            <a:endParaRPr lang="en-US" sz="2000" b="1" i="0" u="none" strike="noStrike" kern="1200" baseline="0" dirty="0">
              <a:solidFill>
                <a:srgbClr val="BB8A48"/>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827A3E86-B096-CA6F-5B56-10DBFB3FF6B0}"/>
              </a:ext>
            </a:extLst>
          </p:cNvPr>
          <p:cNvSpPr txBox="1"/>
          <p:nvPr/>
        </p:nvSpPr>
        <p:spPr>
          <a:xfrm>
            <a:off x="324287" y="6832834"/>
            <a:ext cx="50292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climatefutureinfo.com</a:t>
            </a:r>
          </a:p>
        </p:txBody>
      </p:sp>
      <p:pic>
        <p:nvPicPr>
          <p:cNvPr id="8" name="Picture 7">
            <a:extLst>
              <a:ext uri="{FF2B5EF4-FFF2-40B4-BE49-F238E27FC236}">
                <a16:creationId xmlns:a16="http://schemas.microsoft.com/office/drawing/2014/main" id="{E829790B-2C16-2E27-B345-E990C21E2332}"/>
              </a:ext>
            </a:extLst>
          </p:cNvPr>
          <p:cNvPicPr>
            <a:picLocks noChangeAspect="1"/>
          </p:cNvPicPr>
          <p:nvPr/>
        </p:nvPicPr>
        <p:blipFill>
          <a:blip r:embed="rId3"/>
          <a:stretch>
            <a:fillRect/>
          </a:stretch>
        </p:blipFill>
        <p:spPr>
          <a:xfrm>
            <a:off x="457200" y="1977656"/>
            <a:ext cx="9101470" cy="4855177"/>
          </a:xfrm>
          <a:prstGeom prst="rect">
            <a:avLst/>
          </a:prstGeom>
        </p:spPr>
      </p:pic>
    </p:spTree>
    <p:extLst>
      <p:ext uri="{BB962C8B-B14F-4D97-AF65-F5344CB8AC3E}">
        <p14:creationId xmlns:p14="http://schemas.microsoft.com/office/powerpoint/2010/main" val="3448978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25671"/>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1420C99E-3D58-4C01-B803-804814DBCA0E}"/>
              </a:ext>
            </a:extLst>
          </p:cNvPr>
          <p:cNvSpPr txBox="1"/>
          <p:nvPr/>
        </p:nvSpPr>
        <p:spPr>
          <a:xfrm>
            <a:off x="468697" y="1132367"/>
            <a:ext cx="8850742"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dirty="0">
                <a:solidFill>
                  <a:srgbClr val="BB8A48"/>
                </a:solidFill>
                <a:latin typeface="Arial" panose="020B0604020202020204" pitchFamily="34" charset="0"/>
                <a:cs typeface="Arial" panose="020B0604020202020204" pitchFamily="34" charset="0"/>
              </a:rPr>
              <a:t>CLIMATE TRANSITION FACING CHALLENGES – DELAYS OF 5-15 YEARS IN CONNECTING TO GRID FOR APPROVED PROJECTS </a:t>
            </a:r>
            <a:endParaRPr lang="en-US" sz="2000" b="1" i="0" u="none" strike="noStrike" kern="1200" baseline="0" dirty="0">
              <a:solidFill>
                <a:srgbClr val="BB8A48"/>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827A3E86-B096-CA6F-5B56-10DBFB3FF6B0}"/>
              </a:ext>
            </a:extLst>
          </p:cNvPr>
          <p:cNvSpPr txBox="1"/>
          <p:nvPr/>
        </p:nvSpPr>
        <p:spPr>
          <a:xfrm>
            <a:off x="324287" y="6832834"/>
            <a:ext cx="50292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Financial Times</a:t>
            </a:r>
          </a:p>
        </p:txBody>
      </p:sp>
      <p:pic>
        <p:nvPicPr>
          <p:cNvPr id="6" name="Picture 5">
            <a:extLst>
              <a:ext uri="{FF2B5EF4-FFF2-40B4-BE49-F238E27FC236}">
                <a16:creationId xmlns:a16="http://schemas.microsoft.com/office/drawing/2014/main" id="{9F696185-478D-1D83-DA58-CDD660DA1F36}"/>
              </a:ext>
            </a:extLst>
          </p:cNvPr>
          <p:cNvPicPr>
            <a:picLocks noChangeAspect="1"/>
          </p:cNvPicPr>
          <p:nvPr/>
        </p:nvPicPr>
        <p:blipFill>
          <a:blip r:embed="rId3"/>
          <a:stretch>
            <a:fillRect/>
          </a:stretch>
        </p:blipFill>
        <p:spPr>
          <a:xfrm>
            <a:off x="457201" y="1849916"/>
            <a:ext cx="9144000" cy="4982917"/>
          </a:xfrm>
          <a:prstGeom prst="rect">
            <a:avLst/>
          </a:prstGeom>
        </p:spPr>
      </p:pic>
    </p:spTree>
    <p:extLst>
      <p:ext uri="{BB962C8B-B14F-4D97-AF65-F5344CB8AC3E}">
        <p14:creationId xmlns:p14="http://schemas.microsoft.com/office/powerpoint/2010/main" val="4314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25671"/>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1420C99E-3D58-4C01-B803-804814DBCA0E}"/>
              </a:ext>
            </a:extLst>
          </p:cNvPr>
          <p:cNvSpPr txBox="1"/>
          <p:nvPr/>
        </p:nvSpPr>
        <p:spPr>
          <a:xfrm>
            <a:off x="468697" y="1132367"/>
            <a:ext cx="885074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dirty="0">
                <a:solidFill>
                  <a:srgbClr val="BB8A48"/>
                </a:solidFill>
                <a:latin typeface="Arial" panose="020B0604020202020204" pitchFamily="34" charset="0"/>
                <a:cs typeface="Arial" panose="020B0604020202020204" pitchFamily="34" charset="0"/>
              </a:rPr>
              <a:t>EXPONENTIAL GROWTH CREATES ITS OWN CHALLENGES</a:t>
            </a:r>
            <a:endParaRPr lang="en-US" sz="2000" b="1" i="0" u="none" strike="noStrike" kern="1200" baseline="0" dirty="0">
              <a:solidFill>
                <a:srgbClr val="BB8A48"/>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827A3E86-B096-CA6F-5B56-10DBFB3FF6B0}"/>
              </a:ext>
            </a:extLst>
          </p:cNvPr>
          <p:cNvSpPr txBox="1"/>
          <p:nvPr/>
        </p:nvSpPr>
        <p:spPr>
          <a:xfrm>
            <a:off x="324287" y="6832834"/>
            <a:ext cx="50292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The Telegraph</a:t>
            </a:r>
          </a:p>
        </p:txBody>
      </p:sp>
      <p:pic>
        <p:nvPicPr>
          <p:cNvPr id="4" name="Picture 3">
            <a:extLst>
              <a:ext uri="{FF2B5EF4-FFF2-40B4-BE49-F238E27FC236}">
                <a16:creationId xmlns:a16="http://schemas.microsoft.com/office/drawing/2014/main" id="{052088AF-40A7-17DE-B72F-5FE195934D49}"/>
              </a:ext>
            </a:extLst>
          </p:cNvPr>
          <p:cNvPicPr>
            <a:picLocks noChangeAspect="1"/>
          </p:cNvPicPr>
          <p:nvPr/>
        </p:nvPicPr>
        <p:blipFill>
          <a:blip r:embed="rId3"/>
          <a:stretch>
            <a:fillRect/>
          </a:stretch>
        </p:blipFill>
        <p:spPr>
          <a:xfrm>
            <a:off x="468697" y="1589568"/>
            <a:ext cx="9132504" cy="5194004"/>
          </a:xfrm>
          <a:prstGeom prst="rect">
            <a:avLst/>
          </a:prstGeom>
        </p:spPr>
      </p:pic>
    </p:spTree>
    <p:extLst>
      <p:ext uri="{BB962C8B-B14F-4D97-AF65-F5344CB8AC3E}">
        <p14:creationId xmlns:p14="http://schemas.microsoft.com/office/powerpoint/2010/main" val="204929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25671"/>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1420C99E-3D58-4C01-B803-804814DBCA0E}"/>
              </a:ext>
            </a:extLst>
          </p:cNvPr>
          <p:cNvSpPr txBox="1"/>
          <p:nvPr/>
        </p:nvSpPr>
        <p:spPr>
          <a:xfrm>
            <a:off x="468697" y="1132367"/>
            <a:ext cx="885074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dirty="0">
                <a:solidFill>
                  <a:srgbClr val="BB8A48"/>
                </a:solidFill>
                <a:latin typeface="Arial" panose="020B0604020202020204" pitchFamily="34" charset="0"/>
                <a:cs typeface="Arial" panose="020B0604020202020204" pitchFamily="34" charset="0"/>
              </a:rPr>
              <a:t>ACCESS TO ESSENTIAL RAW MATERIALS IS ANOTHER OBSTACLE</a:t>
            </a:r>
            <a:endParaRPr lang="en-US" sz="2000" b="1" i="0" u="none" strike="noStrike" kern="1200" baseline="0" dirty="0">
              <a:solidFill>
                <a:srgbClr val="BB8A48"/>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827A3E86-B096-CA6F-5B56-10DBFB3FF6B0}"/>
              </a:ext>
            </a:extLst>
          </p:cNvPr>
          <p:cNvSpPr txBox="1"/>
          <p:nvPr/>
        </p:nvSpPr>
        <p:spPr>
          <a:xfrm>
            <a:off x="324287" y="6832834"/>
            <a:ext cx="50292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McKinsey </a:t>
            </a:r>
          </a:p>
        </p:txBody>
      </p:sp>
      <p:pic>
        <p:nvPicPr>
          <p:cNvPr id="6" name="Picture 5">
            <a:extLst>
              <a:ext uri="{FF2B5EF4-FFF2-40B4-BE49-F238E27FC236}">
                <a16:creationId xmlns:a16="http://schemas.microsoft.com/office/drawing/2014/main" id="{E553D7C0-9695-4407-D54A-9BA7F5BED05D}"/>
              </a:ext>
            </a:extLst>
          </p:cNvPr>
          <p:cNvPicPr>
            <a:picLocks noChangeAspect="1"/>
          </p:cNvPicPr>
          <p:nvPr/>
        </p:nvPicPr>
        <p:blipFill>
          <a:blip r:embed="rId3"/>
          <a:stretch>
            <a:fillRect/>
          </a:stretch>
        </p:blipFill>
        <p:spPr>
          <a:xfrm>
            <a:off x="457200" y="1589567"/>
            <a:ext cx="9144000" cy="5050466"/>
          </a:xfrm>
          <a:prstGeom prst="rect">
            <a:avLst/>
          </a:prstGeom>
        </p:spPr>
      </p:pic>
    </p:spTree>
    <p:extLst>
      <p:ext uri="{BB962C8B-B14F-4D97-AF65-F5344CB8AC3E}">
        <p14:creationId xmlns:p14="http://schemas.microsoft.com/office/powerpoint/2010/main" val="1104439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800100"/>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1420C99E-3D58-4C01-B803-804814DBCA0E}"/>
              </a:ext>
            </a:extLst>
          </p:cNvPr>
          <p:cNvSpPr txBox="1"/>
          <p:nvPr/>
        </p:nvSpPr>
        <p:spPr>
          <a:xfrm>
            <a:off x="489965" y="1180218"/>
            <a:ext cx="885074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i="0" u="none" strike="noStrike" kern="1200" baseline="0" dirty="0">
                <a:solidFill>
                  <a:srgbClr val="BB8A48"/>
                </a:solidFill>
                <a:latin typeface="Arial" panose="020B0604020202020204" pitchFamily="34" charset="0"/>
                <a:ea typeface="+mn-ea"/>
                <a:cs typeface="Arial" panose="020B0604020202020204" pitchFamily="34" charset="0"/>
              </a:rPr>
              <a:t>INVESTMENT IMPLICATIONS OF A CHANGING WORLD</a:t>
            </a:r>
          </a:p>
        </p:txBody>
      </p:sp>
      <p:pic>
        <p:nvPicPr>
          <p:cNvPr id="4" name="Picture 3">
            <a:extLst>
              <a:ext uri="{FF2B5EF4-FFF2-40B4-BE49-F238E27FC236}">
                <a16:creationId xmlns:a16="http://schemas.microsoft.com/office/drawing/2014/main" id="{7AE815B5-ACD7-A4B0-E5E9-B898A286848B}"/>
              </a:ext>
            </a:extLst>
          </p:cNvPr>
          <p:cNvPicPr>
            <a:picLocks noChangeAspect="1"/>
          </p:cNvPicPr>
          <p:nvPr/>
        </p:nvPicPr>
        <p:blipFill>
          <a:blip r:embed="rId3"/>
          <a:stretch>
            <a:fillRect/>
          </a:stretch>
        </p:blipFill>
        <p:spPr>
          <a:xfrm>
            <a:off x="457200" y="1674627"/>
            <a:ext cx="9144000" cy="5114261"/>
          </a:xfrm>
          <a:prstGeom prst="rect">
            <a:avLst/>
          </a:prstGeom>
        </p:spPr>
      </p:pic>
    </p:spTree>
    <p:extLst>
      <p:ext uri="{BB962C8B-B14F-4D97-AF65-F5344CB8AC3E}">
        <p14:creationId xmlns:p14="http://schemas.microsoft.com/office/powerpoint/2010/main" val="12361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3654329"/>
            <a:ext cx="8985956" cy="1585049"/>
          </a:xfrm>
          <a:prstGeom prst="rect">
            <a:avLst/>
          </a:prstGeom>
        </p:spPr>
        <p:txBody>
          <a:bodyPr vert="horz" wrap="square" lIns="0" tIns="106680" rIns="0" bIns="0" rtlCol="0" anchor="t">
            <a:spAutoFit/>
          </a:bodyPr>
          <a:lstStyle/>
          <a:p>
            <a:pPr marL="12700">
              <a:spcBef>
                <a:spcPts val="840"/>
              </a:spcBef>
            </a:pPr>
            <a:r>
              <a:rPr lang="en-US" sz="4800" spc="-10" dirty="0">
                <a:solidFill>
                  <a:srgbClr val="BB8A48"/>
                </a:solidFill>
              </a:rPr>
              <a:t>WHAT MATTERS NOW: </a:t>
            </a:r>
            <a:br>
              <a:rPr lang="en-US" sz="4800" spc="-10" dirty="0">
                <a:solidFill>
                  <a:srgbClr val="BB8A48"/>
                </a:solidFill>
              </a:rPr>
            </a:br>
            <a:r>
              <a:rPr lang="en-US" sz="4800" spc="-10" dirty="0">
                <a:solidFill>
                  <a:srgbClr val="BB8A48"/>
                </a:solidFill>
              </a:rPr>
              <a:t>INVESTING IN TURBULENT TIMES</a:t>
            </a:r>
          </a:p>
        </p:txBody>
      </p:sp>
      <p:sp>
        <p:nvSpPr>
          <p:cNvPr id="3" name="object 3"/>
          <p:cNvSpPr/>
          <p:nvPr/>
        </p:nvSpPr>
        <p:spPr>
          <a:xfrm>
            <a:off x="914400" y="6104881"/>
            <a:ext cx="8267700" cy="0"/>
          </a:xfrm>
          <a:custGeom>
            <a:avLst/>
            <a:gdLst/>
            <a:ahLst/>
            <a:cxnLst/>
            <a:rect l="l" t="t" r="r" b="b"/>
            <a:pathLst>
              <a:path w="8267700">
                <a:moveTo>
                  <a:pt x="0" y="0"/>
                </a:moveTo>
                <a:lnTo>
                  <a:pt x="8267700" y="1"/>
                </a:lnTo>
              </a:path>
            </a:pathLst>
          </a:custGeom>
          <a:ln w="9525">
            <a:solidFill>
              <a:srgbClr val="BB8A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8907091" y="6544668"/>
            <a:ext cx="148590" cy="342900"/>
          </a:xfrm>
          <a:custGeom>
            <a:avLst/>
            <a:gdLst/>
            <a:ahLst/>
            <a:cxnLst/>
            <a:rect l="l" t="t" r="r" b="b"/>
            <a:pathLst>
              <a:path w="148590" h="342900">
                <a:moveTo>
                  <a:pt x="0" y="0"/>
                </a:moveTo>
                <a:lnTo>
                  <a:pt x="0" y="71340"/>
                </a:lnTo>
                <a:lnTo>
                  <a:pt x="100105" y="171448"/>
                </a:lnTo>
                <a:lnTo>
                  <a:pt x="0" y="271555"/>
                </a:lnTo>
                <a:lnTo>
                  <a:pt x="0" y="342898"/>
                </a:lnTo>
                <a:lnTo>
                  <a:pt x="148332" y="194567"/>
                </a:lnTo>
                <a:lnTo>
                  <a:pt x="148332" y="148331"/>
                </a:lnTo>
                <a:lnTo>
                  <a:pt x="0" y="0"/>
                </a:lnTo>
                <a:close/>
              </a:path>
            </a:pathLst>
          </a:custGeom>
          <a:solidFill>
            <a:srgbClr val="002A5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p:nvPr/>
        </p:nvSpPr>
        <p:spPr>
          <a:xfrm>
            <a:off x="901700" y="6186932"/>
            <a:ext cx="2527300" cy="289823"/>
          </a:xfrm>
          <a:prstGeom prst="rect">
            <a:avLst/>
          </a:prstGeom>
        </p:spPr>
        <p:txBody>
          <a:bodyPr vert="horz" wrap="square" lIns="0" tIns="12700" rIns="0" bIns="0" rtlCol="0" anchor="t">
            <a:spAutoFit/>
          </a:bodyPr>
          <a:lstStyle/>
          <a:p>
            <a:pPr marL="12700" defTabSz="914400">
              <a:spcBef>
                <a:spcPts val="100"/>
              </a:spcBef>
              <a:defRPr/>
            </a:pPr>
            <a:r>
              <a:rPr lang="en-US" spc="-10" dirty="0">
                <a:solidFill>
                  <a:srgbClr val="E7E6E6"/>
                </a:solidFill>
                <a:latin typeface="Arial"/>
                <a:cs typeface="Arial"/>
              </a:rPr>
              <a:t>July 25, 2023</a:t>
            </a:r>
            <a:r>
              <a:rPr lang="en-US" sz="1800" dirty="0">
                <a:solidFill>
                  <a:srgbClr val="E7E6E6"/>
                </a:solidFill>
                <a:effectLst/>
                <a:latin typeface="Georgia" panose="02040502050405020303" pitchFamily="18" charset="0"/>
                <a:ea typeface="Times New Roman" panose="02020603050405020304" pitchFamily="18" charset="0"/>
                <a:cs typeface="Calibri" panose="020F0502020204030204" pitchFamily="34" charset="0"/>
              </a:rPr>
              <a:t> </a:t>
            </a:r>
            <a:endParaRPr kumimoji="0" sz="1800" b="0" i="0" u="none" strike="noStrike" kern="1200" cap="none" spc="0" normalizeH="0" baseline="0" noProof="0" dirty="0">
              <a:ln>
                <a:noFill/>
              </a:ln>
              <a:solidFill>
                <a:srgbClr val="E7E6E6"/>
              </a:solidFill>
              <a:effectLst/>
              <a:uLnTx/>
              <a:uFillTx/>
              <a:latin typeface="Arial"/>
              <a:ea typeface="+mn-ea"/>
              <a:cs typeface="Arial"/>
            </a:endParaRPr>
          </a:p>
        </p:txBody>
      </p:sp>
      <p:pic>
        <p:nvPicPr>
          <p:cNvPr id="6" name="object 6"/>
          <p:cNvPicPr/>
          <p:nvPr/>
        </p:nvPicPr>
        <p:blipFill>
          <a:blip r:embed="rId2" cstate="print"/>
          <a:stretch>
            <a:fillRect/>
          </a:stretch>
        </p:blipFill>
        <p:spPr>
          <a:xfrm>
            <a:off x="6429749" y="914401"/>
            <a:ext cx="2752349" cy="79552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46937"/>
            <a:ext cx="9144000" cy="304699"/>
          </a:xfrm>
        </p:spPr>
        <p:txBody>
          <a:bodyPr/>
          <a:lstStyle/>
          <a:p>
            <a:pPr fontAlgn="auto">
              <a:spcAft>
                <a:spcPts val="0"/>
              </a:spcAft>
              <a:defRPr/>
            </a:pPr>
            <a:r>
              <a:rPr lang="en-US" sz="2200" spc="-10" dirty="0"/>
              <a:t>Investing in turbulent times</a:t>
            </a:r>
            <a:endParaRPr sz="2200" dirty="0"/>
          </a:p>
        </p:txBody>
      </p:sp>
      <p:sp>
        <p:nvSpPr>
          <p:cNvPr id="3" name="TextBox 2">
            <a:extLst>
              <a:ext uri="{FF2B5EF4-FFF2-40B4-BE49-F238E27FC236}">
                <a16:creationId xmlns:a16="http://schemas.microsoft.com/office/drawing/2014/main" id="{1420C99E-3D58-4C01-B803-804814DBCA0E}"/>
              </a:ext>
            </a:extLst>
          </p:cNvPr>
          <p:cNvSpPr txBox="1"/>
          <p:nvPr/>
        </p:nvSpPr>
        <p:spPr>
          <a:xfrm>
            <a:off x="511224" y="1259958"/>
            <a:ext cx="9089975" cy="307777"/>
          </a:xfrm>
          <a:prstGeom prst="rect">
            <a:avLst/>
          </a:prstGeom>
          <a:noFill/>
        </p:spPr>
        <p:txBody>
          <a:bodyPr wrap="square" lIns="0" tIns="0" rIns="0" bIns="0" rtlCol="0">
            <a:spAutoFit/>
          </a:bodyPr>
          <a:lstStyle/>
          <a:p>
            <a:r>
              <a:rPr lang="en-US" sz="2000" b="1" dirty="0">
                <a:solidFill>
                  <a:srgbClr val="BB8A48"/>
                </a:solidFill>
                <a:latin typeface="Arial" panose="020B0604020202020204" pitchFamily="34" charset="0"/>
                <a:cs typeface="Arial" panose="020B0604020202020204" pitchFamily="34" charset="0"/>
              </a:rPr>
              <a:t>MARKET RETURNS DRIVEN BY SELECT FEW</a:t>
            </a:r>
          </a:p>
        </p:txBody>
      </p:sp>
      <p:graphicFrame>
        <p:nvGraphicFramePr>
          <p:cNvPr id="6" name="Table 5">
            <a:extLst>
              <a:ext uri="{FF2B5EF4-FFF2-40B4-BE49-F238E27FC236}">
                <a16:creationId xmlns:a16="http://schemas.microsoft.com/office/drawing/2014/main" id="{BED73FE0-C3FE-BAC1-9370-EEFA62FD1245}"/>
              </a:ext>
            </a:extLst>
          </p:cNvPr>
          <p:cNvGraphicFramePr>
            <a:graphicFrameLocks noGrp="1"/>
          </p:cNvGraphicFramePr>
          <p:nvPr>
            <p:extLst>
              <p:ext uri="{D42A27DB-BD31-4B8C-83A1-F6EECF244321}">
                <p14:modId xmlns:p14="http://schemas.microsoft.com/office/powerpoint/2010/main" val="1846914751"/>
              </p:ext>
            </p:extLst>
          </p:nvPr>
        </p:nvGraphicFramePr>
        <p:xfrm>
          <a:off x="630317" y="1748897"/>
          <a:ext cx="9206141" cy="4977160"/>
        </p:xfrm>
        <a:graphic>
          <a:graphicData uri="http://schemas.openxmlformats.org/drawingml/2006/table">
            <a:tbl>
              <a:tblPr/>
              <a:tblGrid>
                <a:gridCol w="3556294">
                  <a:extLst>
                    <a:ext uri="{9D8B030D-6E8A-4147-A177-3AD203B41FA5}">
                      <a16:colId xmlns:a16="http://schemas.microsoft.com/office/drawing/2014/main" val="313446037"/>
                    </a:ext>
                  </a:extLst>
                </a:gridCol>
                <a:gridCol w="1289043">
                  <a:extLst>
                    <a:ext uri="{9D8B030D-6E8A-4147-A177-3AD203B41FA5}">
                      <a16:colId xmlns:a16="http://schemas.microsoft.com/office/drawing/2014/main" val="1467695302"/>
                    </a:ext>
                  </a:extLst>
                </a:gridCol>
                <a:gridCol w="438823">
                  <a:extLst>
                    <a:ext uri="{9D8B030D-6E8A-4147-A177-3AD203B41FA5}">
                      <a16:colId xmlns:a16="http://schemas.microsoft.com/office/drawing/2014/main" val="3075419435"/>
                    </a:ext>
                  </a:extLst>
                </a:gridCol>
                <a:gridCol w="1289043">
                  <a:extLst>
                    <a:ext uri="{9D8B030D-6E8A-4147-A177-3AD203B41FA5}">
                      <a16:colId xmlns:a16="http://schemas.microsoft.com/office/drawing/2014/main" val="660847658"/>
                    </a:ext>
                  </a:extLst>
                </a:gridCol>
                <a:gridCol w="438823">
                  <a:extLst>
                    <a:ext uri="{9D8B030D-6E8A-4147-A177-3AD203B41FA5}">
                      <a16:colId xmlns:a16="http://schemas.microsoft.com/office/drawing/2014/main" val="3221097147"/>
                    </a:ext>
                  </a:extLst>
                </a:gridCol>
                <a:gridCol w="438823">
                  <a:extLst>
                    <a:ext uri="{9D8B030D-6E8A-4147-A177-3AD203B41FA5}">
                      <a16:colId xmlns:a16="http://schemas.microsoft.com/office/drawing/2014/main" val="1201989839"/>
                    </a:ext>
                  </a:extLst>
                </a:gridCol>
                <a:gridCol w="438823">
                  <a:extLst>
                    <a:ext uri="{9D8B030D-6E8A-4147-A177-3AD203B41FA5}">
                      <a16:colId xmlns:a16="http://schemas.microsoft.com/office/drawing/2014/main" val="3305774467"/>
                    </a:ext>
                  </a:extLst>
                </a:gridCol>
                <a:gridCol w="438823">
                  <a:extLst>
                    <a:ext uri="{9D8B030D-6E8A-4147-A177-3AD203B41FA5}">
                      <a16:colId xmlns:a16="http://schemas.microsoft.com/office/drawing/2014/main" val="646487143"/>
                    </a:ext>
                  </a:extLst>
                </a:gridCol>
                <a:gridCol w="438823">
                  <a:extLst>
                    <a:ext uri="{9D8B030D-6E8A-4147-A177-3AD203B41FA5}">
                      <a16:colId xmlns:a16="http://schemas.microsoft.com/office/drawing/2014/main" val="2333950731"/>
                    </a:ext>
                  </a:extLst>
                </a:gridCol>
                <a:gridCol w="438823">
                  <a:extLst>
                    <a:ext uri="{9D8B030D-6E8A-4147-A177-3AD203B41FA5}">
                      <a16:colId xmlns:a16="http://schemas.microsoft.com/office/drawing/2014/main" val="91353777"/>
                    </a:ext>
                  </a:extLst>
                </a:gridCol>
              </a:tblGrid>
              <a:tr h="206426">
                <a:tc>
                  <a:txBody>
                    <a:bodyPr/>
                    <a:lstStyle/>
                    <a:p>
                      <a:pPr algn="l" fontAlgn="b"/>
                      <a:r>
                        <a:rPr lang="en-US" sz="1300" b="0" i="0" u="none" strike="noStrike">
                          <a:solidFill>
                            <a:srgbClr val="000000"/>
                          </a:solidFill>
                          <a:effectLst/>
                          <a:latin typeface="Calibri" panose="020F0502020204030204" pitchFamily="34" charset="0"/>
                        </a:rPr>
                        <a:t>Top Performers in S&amp;P 500 YTD</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1829912298"/>
                  </a:ext>
                </a:extLst>
              </a:tr>
              <a:tr h="209293">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1032846969"/>
                  </a:ext>
                </a:extLst>
              </a:tr>
              <a:tr h="212160">
                <a:tc>
                  <a:txBody>
                    <a:bodyPr/>
                    <a:lstStyle/>
                    <a:p>
                      <a:pPr algn="ctr" fontAlgn="b"/>
                      <a:r>
                        <a:rPr lang="en-US" sz="1300" b="0" i="0" u="none" strike="noStrike">
                          <a:solidFill>
                            <a:srgbClr val="000000"/>
                          </a:solidFill>
                          <a:effectLst/>
                          <a:latin typeface="Calibri" panose="020F0502020204030204" pitchFamily="34" charset="0"/>
                        </a:rPr>
                        <a:t>Company</a:t>
                      </a:r>
                    </a:p>
                  </a:txBody>
                  <a:tcPr marL="2841" marR="2841" marT="2841"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Return (%)</a:t>
                      </a:r>
                    </a:p>
                  </a:txBody>
                  <a:tcPr marL="2841" marR="2841" marT="2841"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 </a:t>
                      </a:r>
                    </a:p>
                  </a:txBody>
                  <a:tcPr marL="2841" marR="2841" marT="2841"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Fwd P/E</a:t>
                      </a:r>
                    </a:p>
                  </a:txBody>
                  <a:tcPr marL="2841" marR="2841" marT="2841"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1814406381"/>
                  </a:ext>
                </a:extLst>
              </a:tr>
              <a:tr h="209293">
                <a:tc>
                  <a:txBody>
                    <a:bodyPr/>
                    <a:lstStyle/>
                    <a:p>
                      <a:pPr algn="ctr" fontAlgn="b"/>
                      <a:r>
                        <a:rPr lang="en-US" sz="1300" b="0" i="0" u="none" strike="noStrike">
                          <a:solidFill>
                            <a:srgbClr val="000000"/>
                          </a:solidFill>
                          <a:effectLst/>
                          <a:latin typeface="Calibri" panose="020F0502020204030204" pitchFamily="34" charset="0"/>
                        </a:rPr>
                        <a:t>Nvidia</a:t>
                      </a:r>
                    </a:p>
                  </a:txBody>
                  <a:tcPr marL="2841" marR="2841" marT="2841"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206.4%</a:t>
                      </a:r>
                    </a:p>
                  </a:txBody>
                  <a:tcPr marL="2841" marR="2841" marT="2841"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47.0x</a:t>
                      </a:r>
                    </a:p>
                  </a:txBody>
                  <a:tcPr marL="2841" marR="2841" marT="2841"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1610192574"/>
                  </a:ext>
                </a:extLst>
              </a:tr>
              <a:tr h="206426">
                <a:tc>
                  <a:txBody>
                    <a:bodyPr/>
                    <a:lstStyle/>
                    <a:p>
                      <a:pPr algn="ctr" fontAlgn="b"/>
                      <a:r>
                        <a:rPr lang="en-US" sz="1300" b="0" i="0" u="none" strike="noStrike">
                          <a:solidFill>
                            <a:srgbClr val="000000"/>
                          </a:solidFill>
                          <a:effectLst/>
                          <a:latin typeface="Calibri" panose="020F0502020204030204" pitchFamily="34" charset="0"/>
                        </a:rPr>
                        <a:t>Meta</a:t>
                      </a: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145.6%</a:t>
                      </a:r>
                    </a:p>
                  </a:txBody>
                  <a:tcPr marL="2841" marR="2841" marT="284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24.8x</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356949134"/>
                  </a:ext>
                </a:extLst>
              </a:tr>
              <a:tr h="206426">
                <a:tc>
                  <a:txBody>
                    <a:bodyPr/>
                    <a:lstStyle/>
                    <a:p>
                      <a:pPr algn="ctr" fontAlgn="b"/>
                      <a:r>
                        <a:rPr lang="en-US" sz="1300" b="0" i="0" u="none" strike="noStrike">
                          <a:solidFill>
                            <a:srgbClr val="000000"/>
                          </a:solidFill>
                          <a:effectLst/>
                          <a:latin typeface="Calibri" panose="020F0502020204030204" pitchFamily="34" charset="0"/>
                        </a:rPr>
                        <a:t>Tesla</a:t>
                      </a: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114.3%</a:t>
                      </a:r>
                    </a:p>
                  </a:txBody>
                  <a:tcPr marL="2841" marR="2841" marT="284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75.9x</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2291476109"/>
                  </a:ext>
                </a:extLst>
              </a:tr>
              <a:tr h="206426">
                <a:tc>
                  <a:txBody>
                    <a:bodyPr/>
                    <a:lstStyle/>
                    <a:p>
                      <a:pPr algn="ctr" fontAlgn="b"/>
                      <a:r>
                        <a:rPr lang="en-US" sz="1300" b="0" i="0" u="none" strike="noStrike">
                          <a:solidFill>
                            <a:srgbClr val="000000"/>
                          </a:solidFill>
                          <a:effectLst/>
                          <a:latin typeface="Calibri" panose="020F0502020204030204" pitchFamily="34" charset="0"/>
                        </a:rPr>
                        <a:t>Broadcom</a:t>
                      </a: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60.9%</a:t>
                      </a:r>
                    </a:p>
                  </a:txBody>
                  <a:tcPr marL="2841" marR="2841" marT="284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19.1x</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3208330050"/>
                  </a:ext>
                </a:extLst>
              </a:tr>
              <a:tr h="206426">
                <a:tc>
                  <a:txBody>
                    <a:bodyPr/>
                    <a:lstStyle/>
                    <a:p>
                      <a:pPr algn="ctr" fontAlgn="b"/>
                      <a:r>
                        <a:rPr lang="en-US" sz="1300" b="0" i="0" u="none" strike="noStrike">
                          <a:solidFill>
                            <a:srgbClr val="000000"/>
                          </a:solidFill>
                          <a:effectLst/>
                          <a:latin typeface="Calibri" panose="020F0502020204030204" pitchFamily="34" charset="0"/>
                        </a:rPr>
                        <a:t>Amazon</a:t>
                      </a: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55.3%</a:t>
                      </a:r>
                    </a:p>
                  </a:txBody>
                  <a:tcPr marL="2841" marR="2841" marT="284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61.1x</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1591584362"/>
                  </a:ext>
                </a:extLst>
              </a:tr>
              <a:tr h="206426">
                <a:tc>
                  <a:txBody>
                    <a:bodyPr/>
                    <a:lstStyle/>
                    <a:p>
                      <a:pPr algn="ctr" fontAlgn="b"/>
                      <a:r>
                        <a:rPr lang="en-US" sz="1300" b="0" i="0" u="none" strike="noStrike">
                          <a:solidFill>
                            <a:srgbClr val="000000"/>
                          </a:solidFill>
                          <a:effectLst/>
                          <a:latin typeface="Calibri" panose="020F0502020204030204" pitchFamily="34" charset="0"/>
                        </a:rPr>
                        <a:t>Apple</a:t>
                      </a: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48.5%</a:t>
                      </a:r>
                    </a:p>
                  </a:txBody>
                  <a:tcPr marL="2841" marR="2841" marT="284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29.5x</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2975715957"/>
                  </a:ext>
                </a:extLst>
              </a:tr>
              <a:tr h="206426">
                <a:tc>
                  <a:txBody>
                    <a:bodyPr/>
                    <a:lstStyle/>
                    <a:p>
                      <a:pPr algn="ctr" fontAlgn="b"/>
                      <a:r>
                        <a:rPr lang="en-US" sz="1300" b="0" i="0" u="none" strike="noStrike">
                          <a:solidFill>
                            <a:srgbClr val="000000"/>
                          </a:solidFill>
                          <a:effectLst/>
                          <a:latin typeface="Calibri" panose="020F0502020204030204" pitchFamily="34" charset="0"/>
                        </a:rPr>
                        <a:t>Oracle </a:t>
                      </a: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44.2%</a:t>
                      </a:r>
                    </a:p>
                  </a:txBody>
                  <a:tcPr marL="2841" marR="2841" marT="284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21.0x</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1823348502"/>
                  </a:ext>
                </a:extLst>
              </a:tr>
              <a:tr h="206426">
                <a:tc>
                  <a:txBody>
                    <a:bodyPr/>
                    <a:lstStyle/>
                    <a:p>
                      <a:pPr algn="ctr" fontAlgn="b"/>
                      <a:r>
                        <a:rPr lang="en-US" sz="1300" b="0" i="0" u="none" strike="noStrike">
                          <a:solidFill>
                            <a:srgbClr val="000000"/>
                          </a:solidFill>
                          <a:effectLst/>
                          <a:latin typeface="Calibri" panose="020F0502020204030204" pitchFamily="34" charset="0"/>
                        </a:rPr>
                        <a:t>Microsoft</a:t>
                      </a: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43.9%</a:t>
                      </a:r>
                    </a:p>
                  </a:txBody>
                  <a:tcPr marL="2841" marR="2841" marT="284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30.5x</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336962809"/>
                  </a:ext>
                </a:extLst>
              </a:tr>
              <a:tr h="206426">
                <a:tc>
                  <a:txBody>
                    <a:bodyPr/>
                    <a:lstStyle/>
                    <a:p>
                      <a:pPr algn="ctr" fontAlgn="b"/>
                      <a:r>
                        <a:rPr lang="en-US" sz="1300" b="0" i="0" u="none" strike="noStrike">
                          <a:solidFill>
                            <a:srgbClr val="000000"/>
                          </a:solidFill>
                          <a:effectLst/>
                          <a:latin typeface="Calibri" panose="020F0502020204030204" pitchFamily="34" charset="0"/>
                        </a:rPr>
                        <a:t>Alphabet</a:t>
                      </a: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36.2%</a:t>
                      </a:r>
                    </a:p>
                  </a:txBody>
                  <a:tcPr marL="2841" marR="2841" marT="284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20.2x</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3842679154"/>
                  </a:ext>
                </a:extLst>
              </a:tr>
              <a:tr h="206426">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2875359300"/>
                  </a:ext>
                </a:extLst>
              </a:tr>
              <a:tr h="206426">
                <a:tc gridSpan="5">
                  <a:txBody>
                    <a:bodyPr/>
                    <a:lstStyle/>
                    <a:p>
                      <a:pPr algn="l" fontAlgn="b"/>
                      <a:r>
                        <a:rPr lang="en-US" sz="1300" b="0" i="0" u="none" strike="noStrike">
                          <a:solidFill>
                            <a:srgbClr val="000000"/>
                          </a:solidFill>
                          <a:effectLst/>
                          <a:latin typeface="Calibri" panose="020F0502020204030204" pitchFamily="34" charset="0"/>
                        </a:rPr>
                        <a:t>Accounted for over 70% of the S&amp;P 500 Index return year to date</a:t>
                      </a:r>
                    </a:p>
                  </a:txBody>
                  <a:tcPr marL="2841" marR="2841" marT="284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2809459497"/>
                  </a:ext>
                </a:extLst>
              </a:tr>
              <a:tr h="206426">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428358523"/>
                  </a:ext>
                </a:extLst>
              </a:tr>
              <a:tr h="206426">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1656938330"/>
                  </a:ext>
                </a:extLst>
              </a:tr>
              <a:tr h="206426">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4106696890"/>
                  </a:ext>
                </a:extLst>
              </a:tr>
              <a:tr h="206426">
                <a:tc gridSpan="10">
                  <a:txBody>
                    <a:bodyPr/>
                    <a:lstStyle/>
                    <a:p>
                      <a:pPr algn="l" fontAlgn="b"/>
                      <a:r>
                        <a:rPr lang="en-US" sz="1300" b="0" i="0" u="none" strike="noStrike">
                          <a:solidFill>
                            <a:srgbClr val="000000"/>
                          </a:solidFill>
                          <a:effectLst/>
                          <a:latin typeface="Calibri" panose="020F0502020204030204" pitchFamily="34" charset="0"/>
                        </a:rPr>
                        <a:t>46% of ARS Focused All Cap stocks are trading below the index P/E multiple of 19.0x.</a:t>
                      </a:r>
                    </a:p>
                  </a:txBody>
                  <a:tcPr marL="2841" marR="2841" marT="284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168978"/>
                  </a:ext>
                </a:extLst>
              </a:tr>
              <a:tr h="209293">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1708530353"/>
                  </a:ext>
                </a:extLst>
              </a:tr>
              <a:tr h="212160">
                <a:tc>
                  <a:txBody>
                    <a:bodyPr/>
                    <a:lstStyle/>
                    <a:p>
                      <a:pPr algn="ctr" fontAlgn="b"/>
                      <a:r>
                        <a:rPr lang="en-US" sz="1300" b="0" i="0" u="none" strike="noStrike">
                          <a:solidFill>
                            <a:srgbClr val="000000"/>
                          </a:solidFill>
                          <a:effectLst/>
                          <a:latin typeface="Calibri" panose="020F0502020204030204" pitchFamily="34" charset="0"/>
                        </a:rPr>
                        <a:t>Company</a:t>
                      </a:r>
                    </a:p>
                  </a:txBody>
                  <a:tcPr marL="2841" marR="2841" marT="2841"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Return (%)</a:t>
                      </a:r>
                    </a:p>
                  </a:txBody>
                  <a:tcPr marL="2841" marR="2841" marT="2841"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 </a:t>
                      </a:r>
                    </a:p>
                  </a:txBody>
                  <a:tcPr marL="2841" marR="2841" marT="2841"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Fwd P/E</a:t>
                      </a:r>
                    </a:p>
                  </a:txBody>
                  <a:tcPr marL="2841" marR="2841" marT="2841"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3165041666"/>
                  </a:ext>
                </a:extLst>
              </a:tr>
              <a:tr h="209293">
                <a:tc>
                  <a:txBody>
                    <a:bodyPr/>
                    <a:lstStyle/>
                    <a:p>
                      <a:pPr algn="ctr" fontAlgn="b"/>
                      <a:r>
                        <a:rPr lang="en-US" sz="1300" b="0" i="0" u="none" strike="noStrike">
                          <a:solidFill>
                            <a:srgbClr val="000000"/>
                          </a:solidFill>
                          <a:effectLst/>
                          <a:latin typeface="Calibri" panose="020F0502020204030204" pitchFamily="34" charset="0"/>
                        </a:rPr>
                        <a:t>Cleveland Cliffs</a:t>
                      </a:r>
                    </a:p>
                  </a:txBody>
                  <a:tcPr marL="2841" marR="2841" marT="2841"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-0.8%</a:t>
                      </a:r>
                    </a:p>
                  </a:txBody>
                  <a:tcPr marL="2841" marR="2841" marT="2841"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8.3x</a:t>
                      </a:r>
                    </a:p>
                  </a:txBody>
                  <a:tcPr marL="2841" marR="2841" marT="2841"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2795222766"/>
                  </a:ext>
                </a:extLst>
              </a:tr>
              <a:tr h="206426">
                <a:tc>
                  <a:txBody>
                    <a:bodyPr/>
                    <a:lstStyle/>
                    <a:p>
                      <a:pPr algn="ctr" fontAlgn="b"/>
                      <a:r>
                        <a:rPr lang="en-US" sz="1300" b="0" i="0" u="none" strike="noStrike">
                          <a:solidFill>
                            <a:srgbClr val="000000"/>
                          </a:solidFill>
                          <a:effectLst/>
                          <a:latin typeface="Calibri" panose="020F0502020204030204" pitchFamily="34" charset="0"/>
                        </a:rPr>
                        <a:t>Commercial Metals</a:t>
                      </a: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13.8%</a:t>
                      </a:r>
                    </a:p>
                  </a:txBody>
                  <a:tcPr marL="2841" marR="2841" marT="284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8.4x</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3099795109"/>
                  </a:ext>
                </a:extLst>
              </a:tr>
              <a:tr h="206426">
                <a:tc>
                  <a:txBody>
                    <a:bodyPr/>
                    <a:lstStyle/>
                    <a:p>
                      <a:pPr algn="ctr" fontAlgn="b"/>
                      <a:r>
                        <a:rPr lang="en-US" sz="1300" b="0" i="0" u="none" strike="noStrike">
                          <a:solidFill>
                            <a:srgbClr val="000000"/>
                          </a:solidFill>
                          <a:effectLst/>
                          <a:latin typeface="Calibri" panose="020F0502020204030204" pitchFamily="34" charset="0"/>
                        </a:rPr>
                        <a:t>EOG Resources</a:t>
                      </a: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-4.1%</a:t>
                      </a:r>
                    </a:p>
                  </a:txBody>
                  <a:tcPr marL="2841" marR="2841" marT="284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9.5x</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1868905110"/>
                  </a:ext>
                </a:extLst>
              </a:tr>
              <a:tr h="206426">
                <a:tc>
                  <a:txBody>
                    <a:bodyPr/>
                    <a:lstStyle/>
                    <a:p>
                      <a:pPr algn="ctr" fontAlgn="b"/>
                      <a:r>
                        <a:rPr lang="en-US" sz="1300" b="0" i="0" u="none" strike="noStrike">
                          <a:solidFill>
                            <a:srgbClr val="000000"/>
                          </a:solidFill>
                          <a:effectLst/>
                          <a:latin typeface="Calibri" panose="020F0502020204030204" pitchFamily="34" charset="0"/>
                        </a:rPr>
                        <a:t>Pioneer Natural Resources</a:t>
                      </a: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-5.7%</a:t>
                      </a:r>
                    </a:p>
                  </a:txBody>
                  <a:tcPr marL="2841" marR="2841" marT="284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9.6x</a:t>
                      </a: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841" marR="2841" marT="2841"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841" marR="2841" marT="2841" marB="0" anchor="b">
                    <a:lnL>
                      <a:noFill/>
                    </a:lnL>
                    <a:lnR>
                      <a:noFill/>
                    </a:lnR>
                    <a:lnT>
                      <a:noFill/>
                    </a:lnT>
                    <a:lnB>
                      <a:noFill/>
                    </a:lnB>
                  </a:tcPr>
                </a:tc>
                <a:extLst>
                  <a:ext uri="{0D108BD9-81ED-4DB2-BD59-A6C34878D82A}">
                    <a16:rowId xmlns:a16="http://schemas.microsoft.com/office/drawing/2014/main" val="1062777991"/>
                  </a:ext>
                </a:extLst>
              </a:tr>
            </a:tbl>
          </a:graphicData>
        </a:graphic>
      </p:graphicFrame>
      <p:sp>
        <p:nvSpPr>
          <p:cNvPr id="7" name="TextBox 6">
            <a:extLst>
              <a:ext uri="{FF2B5EF4-FFF2-40B4-BE49-F238E27FC236}">
                <a16:creationId xmlns:a16="http://schemas.microsoft.com/office/drawing/2014/main" id="{41066B04-BFAA-EA52-4E3A-F02C58EA5D9C}"/>
              </a:ext>
            </a:extLst>
          </p:cNvPr>
          <p:cNvSpPr txBox="1"/>
          <p:nvPr/>
        </p:nvSpPr>
        <p:spPr>
          <a:xfrm>
            <a:off x="568427" y="6860632"/>
            <a:ext cx="1487010" cy="153888"/>
          </a:xfrm>
          <a:prstGeom prst="rect">
            <a:avLst/>
          </a:prstGeom>
          <a:noFill/>
        </p:spPr>
        <p:txBody>
          <a:bodyPr wrap="square" lIns="0" tIns="0" rIns="0" bIns="0" rtlCol="0">
            <a:spAutoFit/>
          </a:bodyPr>
          <a:lstStyle/>
          <a:p>
            <a:pPr algn="l"/>
            <a:r>
              <a:rPr lang="en-US" sz="1000" dirty="0">
                <a:solidFill>
                  <a:srgbClr val="002A5A"/>
                </a:solidFill>
                <a:latin typeface="Arial" panose="020B0604020202020204" pitchFamily="34" charset="0"/>
                <a:cs typeface="Arial" panose="020B0604020202020204" pitchFamily="34" charset="0"/>
              </a:rPr>
              <a:t>Source: </a:t>
            </a:r>
            <a:r>
              <a:rPr lang="en-US" sz="1000" dirty="0" err="1">
                <a:solidFill>
                  <a:srgbClr val="002A5A"/>
                </a:solidFill>
                <a:latin typeface="Arial" panose="020B0604020202020204" pitchFamily="34" charset="0"/>
                <a:cs typeface="Arial" panose="020B0604020202020204" pitchFamily="34" charset="0"/>
              </a:rPr>
              <a:t>Factset</a:t>
            </a:r>
            <a:endParaRPr lang="en-US" sz="1000" dirty="0">
              <a:solidFill>
                <a:srgbClr val="002A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4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46937"/>
            <a:ext cx="9144000" cy="304699"/>
          </a:xfrm>
        </p:spPr>
        <p:txBody>
          <a:bodyPr/>
          <a:lstStyle/>
          <a:p>
            <a:pPr fontAlgn="auto">
              <a:spcAft>
                <a:spcPts val="0"/>
              </a:spcAft>
              <a:defRPr/>
            </a:pPr>
            <a:r>
              <a:rPr lang="en-US" sz="2200" spc="-10" dirty="0"/>
              <a:t>Investing in turbulent times</a:t>
            </a:r>
            <a:endParaRPr sz="2200" dirty="0"/>
          </a:p>
        </p:txBody>
      </p:sp>
      <p:sp>
        <p:nvSpPr>
          <p:cNvPr id="3" name="TextBox 2">
            <a:extLst>
              <a:ext uri="{FF2B5EF4-FFF2-40B4-BE49-F238E27FC236}">
                <a16:creationId xmlns:a16="http://schemas.microsoft.com/office/drawing/2014/main" id="{1420C99E-3D58-4C01-B803-804814DBCA0E}"/>
              </a:ext>
            </a:extLst>
          </p:cNvPr>
          <p:cNvSpPr txBox="1"/>
          <p:nvPr/>
        </p:nvSpPr>
        <p:spPr>
          <a:xfrm>
            <a:off x="511224" y="1259958"/>
            <a:ext cx="9089975" cy="615553"/>
          </a:xfrm>
          <a:prstGeom prst="rect">
            <a:avLst/>
          </a:prstGeom>
          <a:noFill/>
        </p:spPr>
        <p:txBody>
          <a:bodyPr wrap="square" lIns="0" tIns="0" rIns="0" bIns="0" rtlCol="0">
            <a:spAutoFit/>
          </a:bodyPr>
          <a:lstStyle/>
          <a:p>
            <a:r>
              <a:rPr lang="en-US" sz="2000" b="1" dirty="0">
                <a:solidFill>
                  <a:srgbClr val="BB8A48"/>
                </a:solidFill>
                <a:latin typeface="Arial" panose="020B0604020202020204" pitchFamily="34" charset="0"/>
                <a:cs typeface="Arial" panose="020B0604020202020204" pitchFamily="34" charset="0"/>
              </a:rPr>
              <a:t>MANY OF THE MOST IMPORTANT INDUSTRIES  NOT WELL REPRESENTED IN STOCK MARKET INDICES</a:t>
            </a:r>
          </a:p>
        </p:txBody>
      </p:sp>
      <p:graphicFrame>
        <p:nvGraphicFramePr>
          <p:cNvPr id="4" name="Chart 3">
            <a:extLst>
              <a:ext uri="{FF2B5EF4-FFF2-40B4-BE49-F238E27FC236}">
                <a16:creationId xmlns:a16="http://schemas.microsoft.com/office/drawing/2014/main" id="{FBF1E787-5D5F-1518-7EC0-9CC571776F83}"/>
              </a:ext>
            </a:extLst>
          </p:cNvPr>
          <p:cNvGraphicFramePr>
            <a:graphicFrameLocks noGrp="1"/>
          </p:cNvGraphicFramePr>
          <p:nvPr/>
        </p:nvGraphicFramePr>
        <p:xfrm>
          <a:off x="1468288" y="1936362"/>
          <a:ext cx="7077075" cy="506278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305D497-0610-A206-6E3C-B7A625BFE317}"/>
              </a:ext>
            </a:extLst>
          </p:cNvPr>
          <p:cNvSpPr txBox="1"/>
          <p:nvPr/>
        </p:nvSpPr>
        <p:spPr>
          <a:xfrm>
            <a:off x="552478" y="6855315"/>
            <a:ext cx="1487010" cy="153888"/>
          </a:xfrm>
          <a:prstGeom prst="rect">
            <a:avLst/>
          </a:prstGeom>
          <a:noFill/>
        </p:spPr>
        <p:txBody>
          <a:bodyPr wrap="square" lIns="0" tIns="0" rIns="0" bIns="0" rtlCol="0">
            <a:spAutoFit/>
          </a:bodyPr>
          <a:lstStyle/>
          <a:p>
            <a:pPr algn="l"/>
            <a:r>
              <a:rPr lang="en-US" sz="1000" dirty="0">
                <a:solidFill>
                  <a:srgbClr val="002A5A"/>
                </a:solidFill>
                <a:latin typeface="Arial" panose="020B0604020202020204" pitchFamily="34" charset="0"/>
                <a:cs typeface="Arial" panose="020B0604020202020204" pitchFamily="34" charset="0"/>
              </a:rPr>
              <a:t>Source: </a:t>
            </a:r>
            <a:r>
              <a:rPr lang="en-US" sz="1000" dirty="0" err="1">
                <a:solidFill>
                  <a:srgbClr val="002A5A"/>
                </a:solidFill>
                <a:latin typeface="Arial" panose="020B0604020202020204" pitchFamily="34" charset="0"/>
                <a:cs typeface="Arial" panose="020B0604020202020204" pitchFamily="34" charset="0"/>
              </a:rPr>
              <a:t>Factset</a:t>
            </a:r>
            <a:endParaRPr lang="en-US" sz="1000" dirty="0">
              <a:solidFill>
                <a:srgbClr val="002A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05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07DD-62C1-4F8E-926F-7FF01B415B66}"/>
              </a:ext>
            </a:extLst>
          </p:cNvPr>
          <p:cNvSpPr>
            <a:spLocks noGrp="1"/>
          </p:cNvSpPr>
          <p:nvPr>
            <p:ph type="title"/>
          </p:nvPr>
        </p:nvSpPr>
        <p:spPr>
          <a:xfrm>
            <a:off x="457200" y="757357"/>
            <a:ext cx="9143999" cy="304699"/>
          </a:xfrm>
        </p:spPr>
        <p:txBody>
          <a:bodyPr/>
          <a:lstStyle/>
          <a:p>
            <a:r>
              <a:rPr lang="en-US" sz="2200" spc="-10" dirty="0"/>
              <a:t>Investing in turbulent times</a:t>
            </a:r>
            <a:endParaRPr lang="en-US" sz="2200" dirty="0"/>
          </a:p>
        </p:txBody>
      </p:sp>
      <p:graphicFrame>
        <p:nvGraphicFramePr>
          <p:cNvPr id="12" name="Table 11">
            <a:extLst>
              <a:ext uri="{FF2B5EF4-FFF2-40B4-BE49-F238E27FC236}">
                <a16:creationId xmlns:a16="http://schemas.microsoft.com/office/drawing/2014/main" id="{FC61661F-39EB-4B69-91CC-F535CEAC3645}"/>
              </a:ext>
            </a:extLst>
          </p:cNvPr>
          <p:cNvGraphicFramePr>
            <a:graphicFrameLocks noGrp="1"/>
          </p:cNvGraphicFramePr>
          <p:nvPr>
            <p:extLst>
              <p:ext uri="{D42A27DB-BD31-4B8C-83A1-F6EECF244321}">
                <p14:modId xmlns:p14="http://schemas.microsoft.com/office/powerpoint/2010/main" val="3869191941"/>
              </p:ext>
            </p:extLst>
          </p:nvPr>
        </p:nvGraphicFramePr>
        <p:xfrm>
          <a:off x="457200" y="1132287"/>
          <a:ext cx="9059334" cy="5509260"/>
        </p:xfrm>
        <a:graphic>
          <a:graphicData uri="http://schemas.openxmlformats.org/drawingml/2006/table">
            <a:tbl>
              <a:tblPr firstRow="1" bandRow="1">
                <a:tableStyleId>{5C22544A-7EE6-4342-B048-85BDC9FD1C3A}</a:tableStyleId>
              </a:tblPr>
              <a:tblGrid>
                <a:gridCol w="4529667">
                  <a:extLst>
                    <a:ext uri="{9D8B030D-6E8A-4147-A177-3AD203B41FA5}">
                      <a16:colId xmlns:a16="http://schemas.microsoft.com/office/drawing/2014/main" val="388905616"/>
                    </a:ext>
                  </a:extLst>
                </a:gridCol>
                <a:gridCol w="4529667">
                  <a:extLst>
                    <a:ext uri="{9D8B030D-6E8A-4147-A177-3AD203B41FA5}">
                      <a16:colId xmlns:a16="http://schemas.microsoft.com/office/drawing/2014/main" val="1489119226"/>
                    </a:ext>
                  </a:extLst>
                </a:gridCol>
              </a:tblGrid>
              <a:tr h="5152472">
                <a:tc gridSpan="2">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dirty="0">
                          <a:solidFill>
                            <a:srgbClr val="BB8A48"/>
                          </a:solidFill>
                          <a:latin typeface="Arial" panose="020B0604020202020204" pitchFamily="34" charset="0"/>
                          <a:cs typeface="Arial" panose="020B0604020202020204" pitchFamily="34" charset="0"/>
                        </a:rPr>
                        <a:t>MANY CHALLENGES, BUT NEW OPPORTUNITIES DEVELOPING</a:t>
                      </a:r>
                      <a:endParaRPr lang="en-US" sz="2000" b="1" i="0" u="none" strike="noStrike" kern="1200" baseline="0" dirty="0">
                        <a:solidFill>
                          <a:srgbClr val="BB8A48"/>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endParaRPr lang="en-US" sz="1800" b="1" i="0" u="none" strike="noStrike" kern="1200" baseline="0" dirty="0">
                        <a:solidFill>
                          <a:srgbClr val="BB8A48"/>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US" sz="1800" b="0" i="0" u="none" strike="noStrike" kern="1200" baseline="0" dirty="0">
                          <a:solidFill>
                            <a:srgbClr val="002A5A"/>
                          </a:solidFill>
                          <a:latin typeface="Arial" panose="020B0604020202020204" pitchFamily="34" charset="0"/>
                          <a:ea typeface="+mn-ea"/>
                          <a:cs typeface="Arial" panose="020B0604020202020204" pitchFamily="34" charset="0"/>
                        </a:rPr>
                        <a:t>AI is a game changer</a:t>
                      </a: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US" sz="1800" b="0" i="0" u="none" strike="noStrike" kern="1200" baseline="0" dirty="0">
                          <a:solidFill>
                            <a:srgbClr val="002A5A"/>
                          </a:solidFill>
                          <a:latin typeface="Arial" panose="020B0604020202020204" pitchFamily="34" charset="0"/>
                          <a:ea typeface="+mn-ea"/>
                          <a:cs typeface="Arial" panose="020B0604020202020204" pitchFamily="34" charset="0"/>
                        </a:rPr>
                        <a:t>National security emphasizes domestic industrial policy and energy security</a:t>
                      </a: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US" sz="1800" b="0" i="0" u="none" strike="noStrike" kern="1200" baseline="0" dirty="0">
                          <a:solidFill>
                            <a:srgbClr val="002A5A"/>
                          </a:solidFill>
                          <a:latin typeface="Arial" panose="020B0604020202020204" pitchFamily="34" charset="0"/>
                          <a:ea typeface="+mn-ea"/>
                          <a:cs typeface="Arial" panose="020B0604020202020204" pitchFamily="34" charset="0"/>
                        </a:rPr>
                        <a:t>Climate transition a challenge and opportunity</a:t>
                      </a: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US" sz="1800" b="0" i="0" u="none" strike="noStrike" kern="1200" baseline="0" dirty="0">
                          <a:solidFill>
                            <a:srgbClr val="002A5A"/>
                          </a:solidFill>
                          <a:latin typeface="Arial" panose="020B0604020202020204" pitchFamily="34" charset="0"/>
                          <a:ea typeface="+mn-ea"/>
                          <a:cs typeface="Arial" panose="020B0604020202020204" pitchFamily="34" charset="0"/>
                        </a:rPr>
                        <a:t>Reindustrialization of the global economy </a:t>
                      </a: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US" sz="1800" b="0" i="0" u="none" strike="noStrike" kern="1200" baseline="0" dirty="0">
                          <a:solidFill>
                            <a:srgbClr val="002A5A"/>
                          </a:solidFill>
                          <a:latin typeface="Arial" panose="020B0604020202020204" pitchFamily="34" charset="0"/>
                          <a:ea typeface="+mn-ea"/>
                          <a:cs typeface="Arial" panose="020B0604020202020204" pitchFamily="34" charset="0"/>
                        </a:rPr>
                        <a:t>Credit is attractive again with higher yields</a:t>
                      </a: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hMerge="1">
                  <a:txBody>
                    <a:bodyPr/>
                    <a:lstStyle/>
                    <a:p>
                      <a:endParaRPr lang="en-US"/>
                    </a:p>
                  </a:txBody>
                  <a:tcPr/>
                </a:tc>
                <a:extLst>
                  <a:ext uri="{0D108BD9-81ED-4DB2-BD59-A6C34878D82A}">
                    <a16:rowId xmlns:a16="http://schemas.microsoft.com/office/drawing/2014/main" val="1573180156"/>
                  </a:ext>
                </a:extLst>
              </a:tr>
              <a:tr h="270213">
                <a:tc>
                  <a:txBody>
                    <a:bodyPr/>
                    <a:lstStyle/>
                    <a:p>
                      <a:pPr marL="0" marR="0" lvl="0" indent="0" algn="l" defTabSz="1005840" rtl="0" eaLnBrk="1" fontAlgn="auto" latinLnBrk="0" hangingPunct="1">
                        <a:lnSpc>
                          <a:spcPct val="100000"/>
                        </a:lnSpc>
                        <a:spcBef>
                          <a:spcPts val="1200"/>
                        </a:spcBef>
                        <a:spcAft>
                          <a:spcPts val="5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rgbClr val="002A5A"/>
                        </a:solidFill>
                        <a:effectLst/>
                        <a:uLnTx/>
                        <a:uFillTx/>
                        <a:latin typeface="Arial" panose="020B0604020202020204" pitchFamily="34" charset="0"/>
                        <a:ea typeface="+mn-ea"/>
                        <a:cs typeface="+mn-cs"/>
                      </a:endParaRPr>
                    </a:p>
                  </a:txBody>
                  <a:tcPr marL="0" marR="0">
                    <a:lnL w="12700" cap="flat" cmpd="sng" algn="ctr">
                      <a:noFill/>
                      <a:prstDash val="solid"/>
                      <a:round/>
                      <a:headEnd type="none" w="med" len="med"/>
                      <a:tailEnd type="none" w="med" len="med"/>
                    </a:lnL>
                    <a:noFill/>
                  </a:tcPr>
                </a:tc>
                <a:tc>
                  <a:txBody>
                    <a:bodyPr/>
                    <a:lstStyle/>
                    <a:p>
                      <a:pPr marL="0" marR="0" lvl="0" indent="0" algn="l" defTabSz="1005840" rtl="0" eaLnBrk="1" fontAlgn="auto" latinLnBrk="0" hangingPunct="1">
                        <a:lnSpc>
                          <a:spcPct val="100000"/>
                        </a:lnSpc>
                        <a:spcBef>
                          <a:spcPts val="1200"/>
                        </a:spcBef>
                        <a:spcAft>
                          <a:spcPts val="5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rgbClr val="002A5A"/>
                        </a:solidFill>
                        <a:effectLst/>
                        <a:uLnTx/>
                        <a:uFillTx/>
                        <a:latin typeface="Arial" panose="020B0604020202020204" pitchFamily="34" charset="0"/>
                        <a:ea typeface="+mn-ea"/>
                        <a:cs typeface="+mn-cs"/>
                      </a:endParaRPr>
                    </a:p>
                  </a:txBody>
                  <a:tcPr marL="182880">
                    <a:noFill/>
                  </a:tcPr>
                </a:tc>
                <a:extLst>
                  <a:ext uri="{0D108BD9-81ED-4DB2-BD59-A6C34878D82A}">
                    <a16:rowId xmlns:a16="http://schemas.microsoft.com/office/drawing/2014/main" val="1332128044"/>
                  </a:ext>
                </a:extLst>
              </a:tr>
            </a:tbl>
          </a:graphicData>
        </a:graphic>
      </p:graphicFrame>
    </p:spTree>
    <p:extLst>
      <p:ext uri="{BB962C8B-B14F-4D97-AF65-F5344CB8AC3E}">
        <p14:creationId xmlns:p14="http://schemas.microsoft.com/office/powerpoint/2010/main" val="529594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07DD-62C1-4F8E-926F-7FF01B415B66}"/>
              </a:ext>
            </a:extLst>
          </p:cNvPr>
          <p:cNvSpPr>
            <a:spLocks noGrp="1"/>
          </p:cNvSpPr>
          <p:nvPr>
            <p:ph type="title"/>
          </p:nvPr>
        </p:nvSpPr>
        <p:spPr>
          <a:xfrm>
            <a:off x="457200" y="757357"/>
            <a:ext cx="9143999" cy="304699"/>
          </a:xfrm>
        </p:spPr>
        <p:txBody>
          <a:bodyPr/>
          <a:lstStyle/>
          <a:p>
            <a:r>
              <a:rPr lang="en-US" sz="2200" spc="-10" dirty="0"/>
              <a:t>Investing in turbulent times</a:t>
            </a:r>
            <a:endParaRPr lang="en-US" sz="2200" dirty="0"/>
          </a:p>
        </p:txBody>
      </p:sp>
      <p:graphicFrame>
        <p:nvGraphicFramePr>
          <p:cNvPr id="12" name="Table 11">
            <a:extLst>
              <a:ext uri="{FF2B5EF4-FFF2-40B4-BE49-F238E27FC236}">
                <a16:creationId xmlns:a16="http://schemas.microsoft.com/office/drawing/2014/main" id="{FC61661F-39EB-4B69-91CC-F535CEAC3645}"/>
              </a:ext>
            </a:extLst>
          </p:cNvPr>
          <p:cNvGraphicFramePr>
            <a:graphicFrameLocks noGrp="1"/>
          </p:cNvGraphicFramePr>
          <p:nvPr>
            <p:extLst>
              <p:ext uri="{D42A27DB-BD31-4B8C-83A1-F6EECF244321}">
                <p14:modId xmlns:p14="http://schemas.microsoft.com/office/powerpoint/2010/main" val="2538864547"/>
              </p:ext>
            </p:extLst>
          </p:nvPr>
        </p:nvGraphicFramePr>
        <p:xfrm>
          <a:off x="457200" y="1132287"/>
          <a:ext cx="9059334" cy="5487752"/>
        </p:xfrm>
        <a:graphic>
          <a:graphicData uri="http://schemas.openxmlformats.org/drawingml/2006/table">
            <a:tbl>
              <a:tblPr firstRow="1" bandRow="1">
                <a:tableStyleId>{5C22544A-7EE6-4342-B048-85BDC9FD1C3A}</a:tableStyleId>
              </a:tblPr>
              <a:tblGrid>
                <a:gridCol w="4529667">
                  <a:extLst>
                    <a:ext uri="{9D8B030D-6E8A-4147-A177-3AD203B41FA5}">
                      <a16:colId xmlns:a16="http://schemas.microsoft.com/office/drawing/2014/main" val="388905616"/>
                    </a:ext>
                  </a:extLst>
                </a:gridCol>
                <a:gridCol w="4529667">
                  <a:extLst>
                    <a:ext uri="{9D8B030D-6E8A-4147-A177-3AD203B41FA5}">
                      <a16:colId xmlns:a16="http://schemas.microsoft.com/office/drawing/2014/main" val="1489119226"/>
                    </a:ext>
                  </a:extLst>
                </a:gridCol>
              </a:tblGrid>
              <a:tr h="5152472">
                <a:tc gridSpan="2">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i="0" u="none" strike="noStrike" kern="1200" baseline="0" dirty="0">
                          <a:solidFill>
                            <a:srgbClr val="BB8A48"/>
                          </a:solidFill>
                          <a:latin typeface="Arial" panose="020B0604020202020204" pitchFamily="34" charset="0"/>
                          <a:ea typeface="+mn-ea"/>
                          <a:cs typeface="Arial" panose="020B0604020202020204" pitchFamily="34" charset="0"/>
                        </a:rPr>
                        <a:t>PARTICIPANT QUESTIONS</a:t>
                      </a: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1" i="0" u="none" strike="noStrike" kern="1200" baseline="0" dirty="0">
                        <a:solidFill>
                          <a:srgbClr val="BB8A48"/>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1" i="0" u="none" strike="noStrike" kern="1200" baseline="0" dirty="0">
                        <a:solidFill>
                          <a:srgbClr val="BB8A48"/>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1" i="0" u="none" strike="noStrike" kern="1200" baseline="0" dirty="0">
                        <a:solidFill>
                          <a:srgbClr val="BB8A48"/>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1" i="0" u="none" strike="noStrike" kern="1200" baseline="0" dirty="0">
                        <a:solidFill>
                          <a:srgbClr val="BB8A48"/>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1" i="0" u="none" strike="noStrike" kern="1200" baseline="0" dirty="0">
                        <a:solidFill>
                          <a:srgbClr val="BB8A48"/>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lang="en-US" sz="8000" b="0" i="0" u="none" strike="noStrike" kern="1200" baseline="0" dirty="0">
                          <a:solidFill>
                            <a:srgbClr val="002A5A"/>
                          </a:solidFill>
                          <a:latin typeface="Arial" panose="020B0604020202020204" pitchFamily="34" charset="0"/>
                          <a:ea typeface="+mn-ea"/>
                          <a:cs typeface="Arial" panose="020B0604020202020204" pitchFamily="34" charset="0"/>
                        </a:rPr>
                        <a:t>Q&amp;A</a:t>
                      </a: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0" i="0" u="none" strike="noStrike" kern="1200" baseline="0" dirty="0">
                        <a:solidFill>
                          <a:srgbClr val="002A5A"/>
                        </a:solidFill>
                        <a:latin typeface="Arial" panose="020B0604020202020204" pitchFamily="34" charset="0"/>
                        <a:ea typeface="+mn-ea"/>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hMerge="1">
                  <a:txBody>
                    <a:bodyPr/>
                    <a:lstStyle/>
                    <a:p>
                      <a:endParaRPr lang="en-US"/>
                    </a:p>
                  </a:txBody>
                  <a:tcPr/>
                </a:tc>
                <a:extLst>
                  <a:ext uri="{0D108BD9-81ED-4DB2-BD59-A6C34878D82A}">
                    <a16:rowId xmlns:a16="http://schemas.microsoft.com/office/drawing/2014/main" val="1573180156"/>
                  </a:ext>
                </a:extLst>
              </a:tr>
              <a:tr h="270213">
                <a:tc>
                  <a:txBody>
                    <a:bodyPr/>
                    <a:lstStyle/>
                    <a:p>
                      <a:pPr marL="0" marR="0" lvl="0" indent="0" algn="l" defTabSz="1005840" rtl="0" eaLnBrk="1" fontAlgn="auto" latinLnBrk="0" hangingPunct="1">
                        <a:lnSpc>
                          <a:spcPct val="100000"/>
                        </a:lnSpc>
                        <a:spcBef>
                          <a:spcPts val="1200"/>
                        </a:spcBef>
                        <a:spcAft>
                          <a:spcPts val="5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rgbClr val="002A5A"/>
                        </a:solidFill>
                        <a:effectLst/>
                        <a:uLnTx/>
                        <a:uFillTx/>
                        <a:latin typeface="Arial" panose="020B0604020202020204" pitchFamily="34" charset="0"/>
                        <a:ea typeface="+mn-ea"/>
                        <a:cs typeface="+mn-cs"/>
                      </a:endParaRPr>
                    </a:p>
                  </a:txBody>
                  <a:tcPr marL="0" marR="0">
                    <a:lnL w="12700" cap="flat" cmpd="sng" algn="ctr">
                      <a:noFill/>
                      <a:prstDash val="solid"/>
                      <a:round/>
                      <a:headEnd type="none" w="med" len="med"/>
                      <a:tailEnd type="none" w="med" len="med"/>
                    </a:lnL>
                    <a:noFill/>
                  </a:tcPr>
                </a:tc>
                <a:tc>
                  <a:txBody>
                    <a:bodyPr/>
                    <a:lstStyle/>
                    <a:p>
                      <a:pPr marL="0" marR="0" lvl="0" indent="0" algn="l" defTabSz="1005840" rtl="0" eaLnBrk="1" fontAlgn="auto" latinLnBrk="0" hangingPunct="1">
                        <a:lnSpc>
                          <a:spcPct val="100000"/>
                        </a:lnSpc>
                        <a:spcBef>
                          <a:spcPts val="1200"/>
                        </a:spcBef>
                        <a:spcAft>
                          <a:spcPts val="5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rgbClr val="002A5A"/>
                        </a:solidFill>
                        <a:effectLst/>
                        <a:uLnTx/>
                        <a:uFillTx/>
                        <a:latin typeface="Arial" panose="020B0604020202020204" pitchFamily="34" charset="0"/>
                        <a:ea typeface="+mn-ea"/>
                        <a:cs typeface="+mn-cs"/>
                      </a:endParaRPr>
                    </a:p>
                  </a:txBody>
                  <a:tcPr marL="182880">
                    <a:noFill/>
                  </a:tcPr>
                </a:tc>
                <a:extLst>
                  <a:ext uri="{0D108BD9-81ED-4DB2-BD59-A6C34878D82A}">
                    <a16:rowId xmlns:a16="http://schemas.microsoft.com/office/drawing/2014/main" val="1332128044"/>
                  </a:ext>
                </a:extLst>
              </a:tr>
            </a:tbl>
          </a:graphicData>
        </a:graphic>
      </p:graphicFrame>
    </p:spTree>
    <p:extLst>
      <p:ext uri="{BB962C8B-B14F-4D97-AF65-F5344CB8AC3E}">
        <p14:creationId xmlns:p14="http://schemas.microsoft.com/office/powerpoint/2010/main" val="806798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37D3-3277-B346-94DA-07C2C823066A}"/>
              </a:ext>
            </a:extLst>
          </p:cNvPr>
          <p:cNvSpPr>
            <a:spLocks noGrp="1"/>
          </p:cNvSpPr>
          <p:nvPr>
            <p:ph type="title"/>
          </p:nvPr>
        </p:nvSpPr>
        <p:spPr>
          <a:xfrm>
            <a:off x="457200" y="800100"/>
            <a:ext cx="9144000" cy="304699"/>
          </a:xfrm>
        </p:spPr>
        <p:txBody>
          <a:bodyPr/>
          <a:lstStyle/>
          <a:p>
            <a:pPr fontAlgn="auto">
              <a:spcAft>
                <a:spcPts val="0"/>
              </a:spcAft>
              <a:defRPr/>
            </a:pPr>
            <a:r>
              <a:rPr lang="en-US" sz="2200" dirty="0"/>
              <a:t>ACA Verification report</a:t>
            </a:r>
            <a:endParaRPr sz="2200" dirty="0"/>
          </a:p>
        </p:txBody>
      </p:sp>
      <p:sp>
        <p:nvSpPr>
          <p:cNvPr id="13" name="Action Button: Blank 12">
            <a:hlinkClick r:id="" action="ppaction://noaction" highlightClick="1"/>
            <a:extLst>
              <a:ext uri="{FF2B5EF4-FFF2-40B4-BE49-F238E27FC236}">
                <a16:creationId xmlns:a16="http://schemas.microsoft.com/office/drawing/2014/main" id="{1185BF77-AA75-8A4D-B305-F290A25E912E}"/>
              </a:ext>
            </a:extLst>
          </p:cNvPr>
          <p:cNvSpPr/>
          <p:nvPr/>
        </p:nvSpPr>
        <p:spPr>
          <a:xfrm>
            <a:off x="2336800" y="31750"/>
            <a:ext cx="1708150" cy="25717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Action Button: Blank 14">
            <a:hlinkClick r:id="" action="ppaction://noaction" highlightClick="1"/>
            <a:extLst>
              <a:ext uri="{FF2B5EF4-FFF2-40B4-BE49-F238E27FC236}">
                <a16:creationId xmlns:a16="http://schemas.microsoft.com/office/drawing/2014/main" id="{3B8D14ED-32B8-494C-87B9-7D4B432B21F5}"/>
              </a:ext>
            </a:extLst>
          </p:cNvPr>
          <p:cNvSpPr/>
          <p:nvPr/>
        </p:nvSpPr>
        <p:spPr>
          <a:xfrm>
            <a:off x="6013450" y="31750"/>
            <a:ext cx="1708150" cy="25717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ction Button: Blank 15">
            <a:hlinkClick r:id="" action="ppaction://noaction" highlightClick="1"/>
            <a:extLst>
              <a:ext uri="{FF2B5EF4-FFF2-40B4-BE49-F238E27FC236}">
                <a16:creationId xmlns:a16="http://schemas.microsoft.com/office/drawing/2014/main" id="{BD1414B2-01A1-CB4F-AF4C-125DC7734914}"/>
              </a:ext>
            </a:extLst>
          </p:cNvPr>
          <p:cNvSpPr/>
          <p:nvPr/>
        </p:nvSpPr>
        <p:spPr>
          <a:xfrm>
            <a:off x="7850188" y="31750"/>
            <a:ext cx="1708150" cy="25717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C28639BA-A09B-8241-9D65-8D63691BA510}"/>
              </a:ext>
            </a:extLst>
          </p:cNvPr>
          <p:cNvCxnSpPr/>
          <p:nvPr/>
        </p:nvCxnSpPr>
        <p:spPr>
          <a:xfrm>
            <a:off x="8982075" y="7137400"/>
            <a:ext cx="0" cy="279400"/>
          </a:xfrm>
          <a:prstGeom prst="line">
            <a:avLst/>
          </a:prstGeom>
          <a:ln>
            <a:solidFill>
              <a:srgbClr val="002A5A"/>
            </a:solidFill>
          </a:ln>
        </p:spPr>
        <p:style>
          <a:lnRef idx="1">
            <a:schemeClr val="accent1"/>
          </a:lnRef>
          <a:fillRef idx="0">
            <a:schemeClr val="accent1"/>
          </a:fillRef>
          <a:effectRef idx="0">
            <a:schemeClr val="accent1"/>
          </a:effectRef>
          <a:fontRef idx="minor">
            <a:schemeClr val="tx1"/>
          </a:fontRef>
        </p:style>
      </p:cxnSp>
      <p:sp>
        <p:nvSpPr>
          <p:cNvPr id="4" name="object 5">
            <a:extLst>
              <a:ext uri="{FF2B5EF4-FFF2-40B4-BE49-F238E27FC236}">
                <a16:creationId xmlns:a16="http://schemas.microsoft.com/office/drawing/2014/main" id="{1690BCCE-B412-E537-A196-EEEB9723A5B4}"/>
              </a:ext>
            </a:extLst>
          </p:cNvPr>
          <p:cNvSpPr txBox="1"/>
          <p:nvPr/>
        </p:nvSpPr>
        <p:spPr>
          <a:xfrm>
            <a:off x="457200" y="1319407"/>
            <a:ext cx="9101138" cy="4741619"/>
          </a:xfrm>
          <a:prstGeom prst="rect">
            <a:avLst/>
          </a:prstGeom>
        </p:spPr>
        <p:txBody>
          <a:bodyPr vert="horz" wrap="square" lIns="0" tIns="15240" rIns="0" bIns="0" rtlCol="0">
            <a:spAutoFit/>
          </a:bodyPr>
          <a:lstStyle/>
          <a:p>
            <a:pPr marL="76200" algn="just">
              <a:lnSpc>
                <a:spcPct val="100000"/>
              </a:lnSpc>
              <a:spcBef>
                <a:spcPts val="120"/>
              </a:spcBef>
            </a:pPr>
            <a:r>
              <a:rPr lang="en-US" sz="1900" b="1" spc="5" dirty="0">
                <a:solidFill>
                  <a:srgbClr val="00335C"/>
                </a:solidFill>
                <a:latin typeface="Arial"/>
                <a:cs typeface="Arial"/>
              </a:rPr>
              <a:t>Verification</a:t>
            </a:r>
            <a:r>
              <a:rPr lang="en-US" sz="1900" b="1" spc="-130" dirty="0">
                <a:solidFill>
                  <a:srgbClr val="00335C"/>
                </a:solidFill>
                <a:latin typeface="Arial"/>
                <a:cs typeface="Arial"/>
              </a:rPr>
              <a:t> </a:t>
            </a:r>
            <a:r>
              <a:rPr lang="en-US" sz="1900" b="1" spc="-5" dirty="0">
                <a:solidFill>
                  <a:srgbClr val="00335C"/>
                </a:solidFill>
                <a:latin typeface="Arial"/>
                <a:cs typeface="Arial"/>
              </a:rPr>
              <a:t>Report</a:t>
            </a:r>
            <a:endParaRPr lang="en-US" sz="1900" dirty="0">
              <a:latin typeface="Arial"/>
              <a:cs typeface="Arial"/>
            </a:endParaRPr>
          </a:p>
          <a:p>
            <a:pPr marL="76200" algn="just">
              <a:lnSpc>
                <a:spcPct val="100000"/>
              </a:lnSpc>
              <a:spcBef>
                <a:spcPts val="1639"/>
              </a:spcBef>
            </a:pPr>
            <a:r>
              <a:rPr lang="en-US" sz="1100" dirty="0">
                <a:latin typeface="Arial"/>
                <a:cs typeface="Arial"/>
              </a:rPr>
              <a:t>ARS</a:t>
            </a:r>
            <a:r>
              <a:rPr lang="en-US" sz="1100" spc="-35" dirty="0">
                <a:latin typeface="Arial"/>
                <a:cs typeface="Arial"/>
              </a:rPr>
              <a:t> </a:t>
            </a:r>
            <a:r>
              <a:rPr lang="en-US" sz="1100" spc="10" dirty="0">
                <a:latin typeface="Arial"/>
                <a:cs typeface="Arial"/>
              </a:rPr>
              <a:t>Investment</a:t>
            </a:r>
            <a:r>
              <a:rPr lang="en-US" sz="1100" spc="-70" dirty="0">
                <a:latin typeface="Arial"/>
                <a:cs typeface="Arial"/>
              </a:rPr>
              <a:t> </a:t>
            </a:r>
            <a:r>
              <a:rPr lang="en-US" sz="1100" spc="5" dirty="0">
                <a:latin typeface="Arial"/>
                <a:cs typeface="Arial"/>
              </a:rPr>
              <a:t>Partners,</a:t>
            </a:r>
            <a:r>
              <a:rPr lang="en-US" sz="1100" spc="-75" dirty="0">
                <a:latin typeface="Arial"/>
                <a:cs typeface="Arial"/>
              </a:rPr>
              <a:t> </a:t>
            </a:r>
            <a:r>
              <a:rPr lang="en-US" sz="1100" spc="25" dirty="0">
                <a:latin typeface="Arial"/>
                <a:cs typeface="Arial"/>
              </a:rPr>
              <a:t>LLC</a:t>
            </a:r>
            <a:endParaRPr lang="en-US" sz="1100" dirty="0">
              <a:latin typeface="Arial"/>
              <a:cs typeface="Arial"/>
            </a:endParaRPr>
          </a:p>
          <a:p>
            <a:pPr>
              <a:lnSpc>
                <a:spcPct val="100000"/>
              </a:lnSpc>
              <a:spcBef>
                <a:spcPts val="45"/>
              </a:spcBef>
            </a:pPr>
            <a:endParaRPr lang="en-US" sz="1000" dirty="0">
              <a:latin typeface="Arial"/>
              <a:cs typeface="Arial"/>
            </a:endParaRPr>
          </a:p>
          <a:p>
            <a:pPr marL="76200" marR="68580" algn="just">
              <a:lnSpc>
                <a:spcPct val="115199"/>
              </a:lnSpc>
              <a:spcBef>
                <a:spcPts val="5"/>
              </a:spcBef>
            </a:pPr>
            <a:r>
              <a:rPr lang="en-US" sz="1100" spc="5" dirty="0">
                <a:latin typeface="Arial"/>
                <a:cs typeface="Arial"/>
              </a:rPr>
              <a:t>We</a:t>
            </a:r>
            <a:r>
              <a:rPr lang="en-US" sz="1100" spc="-50" dirty="0">
                <a:latin typeface="Arial"/>
                <a:cs typeface="Arial"/>
              </a:rPr>
              <a:t> </a:t>
            </a:r>
            <a:r>
              <a:rPr lang="en-US" sz="1100" spc="-5" dirty="0">
                <a:latin typeface="Arial"/>
                <a:cs typeface="Arial"/>
              </a:rPr>
              <a:t>have</a:t>
            </a:r>
            <a:r>
              <a:rPr lang="en-US" sz="1100" spc="40" dirty="0">
                <a:latin typeface="Arial"/>
                <a:cs typeface="Arial"/>
              </a:rPr>
              <a:t> </a:t>
            </a:r>
            <a:r>
              <a:rPr lang="en-US" sz="1100" spc="20" dirty="0">
                <a:latin typeface="Arial"/>
                <a:cs typeface="Arial"/>
              </a:rPr>
              <a:t>verified</a:t>
            </a:r>
            <a:r>
              <a:rPr lang="en-US" sz="1100" spc="-50" dirty="0">
                <a:latin typeface="Arial"/>
                <a:cs typeface="Arial"/>
              </a:rPr>
              <a:t> </a:t>
            </a:r>
            <a:r>
              <a:rPr lang="en-US" sz="1100" spc="15" dirty="0">
                <a:latin typeface="Arial"/>
                <a:cs typeface="Arial"/>
              </a:rPr>
              <a:t>whether</a:t>
            </a:r>
            <a:r>
              <a:rPr lang="en-US" sz="1100" spc="-114" dirty="0">
                <a:latin typeface="Arial"/>
                <a:cs typeface="Arial"/>
              </a:rPr>
              <a:t> </a:t>
            </a:r>
            <a:r>
              <a:rPr lang="en-US" sz="1100" dirty="0">
                <a:latin typeface="Arial"/>
                <a:cs typeface="Arial"/>
              </a:rPr>
              <a:t>ARS</a:t>
            </a:r>
            <a:r>
              <a:rPr lang="en-US" sz="1100" spc="-90" dirty="0">
                <a:latin typeface="Arial"/>
                <a:cs typeface="Arial"/>
              </a:rPr>
              <a:t> </a:t>
            </a:r>
            <a:r>
              <a:rPr lang="en-US" sz="1100" spc="10" dirty="0">
                <a:latin typeface="Arial"/>
                <a:cs typeface="Arial"/>
              </a:rPr>
              <a:t>Investment</a:t>
            </a:r>
            <a:r>
              <a:rPr lang="en-US" sz="1100" spc="-55" dirty="0">
                <a:latin typeface="Arial"/>
                <a:cs typeface="Arial"/>
              </a:rPr>
              <a:t> </a:t>
            </a:r>
            <a:r>
              <a:rPr lang="en-US" sz="1100" spc="5" dirty="0">
                <a:latin typeface="Arial"/>
                <a:cs typeface="Arial"/>
              </a:rPr>
              <a:t>Partners,</a:t>
            </a:r>
            <a:r>
              <a:rPr lang="en-US" sz="1100" spc="-60" dirty="0">
                <a:latin typeface="Arial"/>
                <a:cs typeface="Arial"/>
              </a:rPr>
              <a:t> </a:t>
            </a:r>
            <a:r>
              <a:rPr lang="en-US" sz="1100" spc="20" dirty="0">
                <a:latin typeface="Arial"/>
                <a:cs typeface="Arial"/>
              </a:rPr>
              <a:t>LLC</a:t>
            </a:r>
            <a:r>
              <a:rPr lang="en-US" sz="1100" spc="-70" dirty="0">
                <a:latin typeface="Arial"/>
                <a:cs typeface="Arial"/>
              </a:rPr>
              <a:t> </a:t>
            </a:r>
            <a:r>
              <a:rPr lang="en-US" sz="1100" spc="15" dirty="0">
                <a:latin typeface="Arial"/>
                <a:cs typeface="Arial"/>
              </a:rPr>
              <a:t>(the</a:t>
            </a:r>
            <a:r>
              <a:rPr lang="en-US" sz="1100" spc="-125" dirty="0">
                <a:latin typeface="Arial"/>
                <a:cs typeface="Arial"/>
              </a:rPr>
              <a:t> </a:t>
            </a:r>
            <a:r>
              <a:rPr lang="en-US" sz="1100" spc="15" dirty="0">
                <a:latin typeface="Arial"/>
                <a:cs typeface="Arial"/>
              </a:rPr>
              <a:t>“Firm”)</a:t>
            </a:r>
            <a:r>
              <a:rPr lang="en-US" sz="1100" spc="-35" dirty="0">
                <a:latin typeface="Arial"/>
                <a:cs typeface="Arial"/>
              </a:rPr>
              <a:t> </a:t>
            </a:r>
            <a:r>
              <a:rPr lang="en-US" sz="1100" spc="-5" dirty="0">
                <a:latin typeface="Arial"/>
                <a:cs typeface="Arial"/>
              </a:rPr>
              <a:t>has,</a:t>
            </a:r>
            <a:r>
              <a:rPr lang="en-US" sz="1100" spc="-60" dirty="0">
                <a:latin typeface="Arial"/>
                <a:cs typeface="Arial"/>
              </a:rPr>
              <a:t> </a:t>
            </a:r>
            <a:r>
              <a:rPr lang="en-US" sz="1100" spc="40" dirty="0">
                <a:latin typeface="Arial"/>
                <a:cs typeface="Arial"/>
              </a:rPr>
              <a:t>for</a:t>
            </a:r>
            <a:r>
              <a:rPr lang="en-US" sz="1100" spc="-114" dirty="0">
                <a:latin typeface="Arial"/>
                <a:cs typeface="Arial"/>
              </a:rPr>
              <a:t> </a:t>
            </a:r>
            <a:r>
              <a:rPr lang="en-US" sz="1100" spc="15" dirty="0">
                <a:latin typeface="Arial"/>
                <a:cs typeface="Arial"/>
              </a:rPr>
              <a:t>the</a:t>
            </a:r>
            <a:r>
              <a:rPr lang="en-US" sz="1100" spc="-45" dirty="0">
                <a:latin typeface="Arial"/>
                <a:cs typeface="Arial"/>
              </a:rPr>
              <a:t> </a:t>
            </a:r>
            <a:r>
              <a:rPr lang="en-US" sz="1100" spc="50" dirty="0">
                <a:latin typeface="Arial"/>
                <a:cs typeface="Arial"/>
              </a:rPr>
              <a:t>periods</a:t>
            </a:r>
            <a:r>
              <a:rPr lang="en-US" sz="1100" spc="95" dirty="0">
                <a:latin typeface="Arial"/>
                <a:cs typeface="Arial"/>
              </a:rPr>
              <a:t> </a:t>
            </a:r>
            <a:r>
              <a:rPr lang="en-US" sz="1100" spc="5" dirty="0">
                <a:latin typeface="Arial"/>
                <a:cs typeface="Arial"/>
              </a:rPr>
              <a:t>f</a:t>
            </a:r>
            <a:r>
              <a:rPr lang="en-US" sz="1100" spc="-135" dirty="0">
                <a:latin typeface="Arial"/>
                <a:cs typeface="Arial"/>
              </a:rPr>
              <a:t> </a:t>
            </a:r>
            <a:r>
              <a:rPr lang="en-US" sz="1100" spc="50" dirty="0">
                <a:latin typeface="Arial"/>
                <a:cs typeface="Arial"/>
              </a:rPr>
              <a:t>rom </a:t>
            </a:r>
            <a:r>
              <a:rPr lang="en-US" sz="1100" spc="-295" dirty="0">
                <a:latin typeface="Arial"/>
                <a:cs typeface="Arial"/>
              </a:rPr>
              <a:t> </a:t>
            </a:r>
            <a:r>
              <a:rPr lang="en-US" sz="1100" spc="-5" dirty="0">
                <a:latin typeface="Arial"/>
                <a:cs typeface="Arial"/>
              </a:rPr>
              <a:t>January </a:t>
            </a:r>
            <a:r>
              <a:rPr lang="en-US" sz="1100" spc="15" dirty="0">
                <a:latin typeface="Arial"/>
                <a:cs typeface="Arial"/>
              </a:rPr>
              <a:t>1, </a:t>
            </a:r>
            <a:r>
              <a:rPr lang="en-US" sz="1100" spc="20" dirty="0">
                <a:latin typeface="Arial"/>
                <a:cs typeface="Arial"/>
              </a:rPr>
              <a:t>2000</a:t>
            </a:r>
            <a:r>
              <a:rPr lang="en-US" sz="1100" spc="25" dirty="0">
                <a:latin typeface="Arial"/>
                <a:cs typeface="Arial"/>
              </a:rPr>
              <a:t> </a:t>
            </a:r>
            <a:r>
              <a:rPr lang="en-US" sz="1100" spc="20" dirty="0">
                <a:latin typeface="Arial"/>
                <a:cs typeface="Arial"/>
              </a:rPr>
              <a:t>through</a:t>
            </a:r>
            <a:r>
              <a:rPr lang="en-US" sz="1100" spc="25" dirty="0">
                <a:latin typeface="Arial"/>
                <a:cs typeface="Arial"/>
              </a:rPr>
              <a:t> </a:t>
            </a:r>
            <a:r>
              <a:rPr lang="en-US" sz="1100" spc="10" dirty="0">
                <a:latin typeface="Arial"/>
                <a:cs typeface="Arial"/>
              </a:rPr>
              <a:t>December </a:t>
            </a:r>
            <a:r>
              <a:rPr lang="en-US" sz="1100" spc="15" dirty="0">
                <a:latin typeface="Arial"/>
                <a:cs typeface="Arial"/>
              </a:rPr>
              <a:t>31, </a:t>
            </a:r>
            <a:r>
              <a:rPr lang="en-US" sz="1100" spc="20" dirty="0">
                <a:latin typeface="Arial"/>
                <a:cs typeface="Arial"/>
              </a:rPr>
              <a:t>2021,</a:t>
            </a:r>
            <a:r>
              <a:rPr lang="en-US" sz="1100" spc="25" dirty="0">
                <a:latin typeface="Arial"/>
                <a:cs typeface="Arial"/>
              </a:rPr>
              <a:t> </a:t>
            </a:r>
            <a:r>
              <a:rPr lang="en-US" sz="1100" spc="5" dirty="0">
                <a:latin typeface="Arial"/>
                <a:cs typeface="Arial"/>
              </a:rPr>
              <a:t>established</a:t>
            </a:r>
            <a:r>
              <a:rPr lang="en-US" sz="1100" spc="10" dirty="0">
                <a:latin typeface="Arial"/>
                <a:cs typeface="Arial"/>
              </a:rPr>
              <a:t> policies</a:t>
            </a:r>
            <a:r>
              <a:rPr lang="en-US" sz="1100" spc="15" dirty="0">
                <a:latin typeface="Arial"/>
                <a:cs typeface="Arial"/>
              </a:rPr>
              <a:t> </a:t>
            </a:r>
            <a:r>
              <a:rPr lang="en-US" sz="1100" spc="-10" dirty="0">
                <a:latin typeface="Arial"/>
                <a:cs typeface="Arial"/>
              </a:rPr>
              <a:t>and</a:t>
            </a:r>
            <a:r>
              <a:rPr lang="en-US" sz="1100" spc="-5" dirty="0">
                <a:latin typeface="Arial"/>
                <a:cs typeface="Arial"/>
              </a:rPr>
              <a:t> </a:t>
            </a:r>
            <a:r>
              <a:rPr lang="en-US" sz="1100" spc="20" dirty="0">
                <a:latin typeface="Arial"/>
                <a:cs typeface="Arial"/>
              </a:rPr>
              <a:t>procedures</a:t>
            </a:r>
            <a:r>
              <a:rPr lang="en-US" sz="1100" spc="25" dirty="0">
                <a:latin typeface="Arial"/>
                <a:cs typeface="Arial"/>
              </a:rPr>
              <a:t> </a:t>
            </a:r>
            <a:r>
              <a:rPr lang="en-US" sz="1100" spc="45" dirty="0">
                <a:latin typeface="Arial"/>
                <a:cs typeface="Arial"/>
              </a:rPr>
              <a:t>for </a:t>
            </a:r>
            <a:r>
              <a:rPr lang="en-US" sz="1100" spc="50" dirty="0">
                <a:latin typeface="Arial"/>
                <a:cs typeface="Arial"/>
              </a:rPr>
              <a:t> </a:t>
            </a:r>
            <a:r>
              <a:rPr lang="en-US" sz="1100" spc="5" dirty="0">
                <a:latin typeface="Arial"/>
                <a:cs typeface="Arial"/>
              </a:rPr>
              <a:t>complying</a:t>
            </a:r>
            <a:r>
              <a:rPr lang="en-US" sz="1100" spc="-50" dirty="0">
                <a:latin typeface="Arial"/>
                <a:cs typeface="Arial"/>
              </a:rPr>
              <a:t> </a:t>
            </a:r>
            <a:r>
              <a:rPr lang="en-US" sz="1100" spc="5" dirty="0">
                <a:latin typeface="Arial"/>
                <a:cs typeface="Arial"/>
              </a:rPr>
              <a:t>with</a:t>
            </a:r>
            <a:r>
              <a:rPr lang="en-US" sz="1100" spc="-45" dirty="0">
                <a:latin typeface="Arial"/>
                <a:cs typeface="Arial"/>
              </a:rPr>
              <a:t> </a:t>
            </a:r>
            <a:r>
              <a:rPr lang="en-US" sz="1100" spc="15" dirty="0">
                <a:latin typeface="Arial"/>
                <a:cs typeface="Arial"/>
              </a:rPr>
              <a:t>the</a:t>
            </a:r>
            <a:r>
              <a:rPr lang="en-US" sz="1100" spc="-45" dirty="0">
                <a:latin typeface="Arial"/>
                <a:cs typeface="Arial"/>
              </a:rPr>
              <a:t> </a:t>
            </a:r>
            <a:r>
              <a:rPr lang="en-US" sz="1100" dirty="0">
                <a:latin typeface="Arial"/>
                <a:cs typeface="Arial"/>
              </a:rPr>
              <a:t>Global</a:t>
            </a:r>
            <a:r>
              <a:rPr lang="en-US" sz="1100" spc="-75" dirty="0">
                <a:latin typeface="Arial"/>
                <a:cs typeface="Arial"/>
              </a:rPr>
              <a:t> </a:t>
            </a:r>
            <a:r>
              <a:rPr lang="en-US" sz="1100" spc="10" dirty="0">
                <a:latin typeface="Arial"/>
                <a:cs typeface="Arial"/>
              </a:rPr>
              <a:t>Investment</a:t>
            </a:r>
            <a:r>
              <a:rPr lang="en-US" sz="1100" spc="-55" dirty="0">
                <a:latin typeface="Arial"/>
                <a:cs typeface="Arial"/>
              </a:rPr>
              <a:t> </a:t>
            </a:r>
            <a:r>
              <a:rPr lang="en-US" sz="1100" spc="10" dirty="0">
                <a:latin typeface="Arial"/>
                <a:cs typeface="Arial"/>
              </a:rPr>
              <a:t>Performance</a:t>
            </a:r>
            <a:r>
              <a:rPr lang="en-US" sz="1100" spc="-45" dirty="0">
                <a:latin typeface="Arial"/>
                <a:cs typeface="Arial"/>
              </a:rPr>
              <a:t> </a:t>
            </a:r>
            <a:r>
              <a:rPr lang="en-US" sz="1100" dirty="0">
                <a:latin typeface="Arial"/>
                <a:cs typeface="Arial"/>
              </a:rPr>
              <a:t>Standards</a:t>
            </a:r>
            <a:r>
              <a:rPr lang="en-US" sz="1100" spc="-65" dirty="0">
                <a:latin typeface="Arial"/>
                <a:cs typeface="Arial"/>
              </a:rPr>
              <a:t> </a:t>
            </a:r>
            <a:r>
              <a:rPr lang="en-US" sz="1100" spc="10" dirty="0">
                <a:latin typeface="Arial"/>
                <a:cs typeface="Arial"/>
              </a:rPr>
              <a:t>(GIPS</a:t>
            </a:r>
            <a:r>
              <a:rPr lang="en-US" sz="1050" spc="15" baseline="23809" dirty="0">
                <a:latin typeface="Arial"/>
                <a:cs typeface="Arial"/>
              </a:rPr>
              <a:t>®</a:t>
            </a:r>
            <a:r>
              <a:rPr lang="en-US" sz="1100" spc="10" dirty="0">
                <a:latin typeface="Arial"/>
                <a:cs typeface="Arial"/>
              </a:rPr>
              <a:t>)</a:t>
            </a:r>
            <a:r>
              <a:rPr lang="en-US" sz="1100" spc="-40" dirty="0">
                <a:latin typeface="Arial"/>
                <a:cs typeface="Arial"/>
              </a:rPr>
              <a:t> </a:t>
            </a:r>
            <a:r>
              <a:rPr lang="en-US" sz="1100" spc="5" dirty="0">
                <a:latin typeface="Arial"/>
                <a:cs typeface="Arial"/>
              </a:rPr>
              <a:t>related</a:t>
            </a:r>
            <a:r>
              <a:rPr lang="en-US" sz="1100" spc="-45" dirty="0">
                <a:latin typeface="Arial"/>
                <a:cs typeface="Arial"/>
              </a:rPr>
              <a:t> </a:t>
            </a:r>
            <a:r>
              <a:rPr lang="en-US" sz="1100" spc="10" dirty="0">
                <a:latin typeface="Arial"/>
                <a:cs typeface="Arial"/>
              </a:rPr>
              <a:t>to</a:t>
            </a:r>
            <a:r>
              <a:rPr lang="en-US" sz="1100" spc="-45" dirty="0">
                <a:latin typeface="Arial"/>
                <a:cs typeface="Arial"/>
              </a:rPr>
              <a:t> </a:t>
            </a:r>
            <a:r>
              <a:rPr lang="en-US" sz="1100" spc="5" dirty="0">
                <a:latin typeface="Arial"/>
                <a:cs typeface="Arial"/>
              </a:rPr>
              <a:t>composite</a:t>
            </a:r>
            <a:r>
              <a:rPr lang="en-US" sz="1100" spc="-45" dirty="0">
                <a:latin typeface="Arial"/>
                <a:cs typeface="Arial"/>
              </a:rPr>
              <a:t> </a:t>
            </a:r>
            <a:r>
              <a:rPr lang="en-US" sz="1100" spc="-35" dirty="0">
                <a:latin typeface="Arial"/>
                <a:cs typeface="Arial"/>
              </a:rPr>
              <a:t>and </a:t>
            </a:r>
            <a:r>
              <a:rPr lang="en-US" sz="1100" spc="-295" dirty="0">
                <a:latin typeface="Arial"/>
                <a:cs typeface="Arial"/>
              </a:rPr>
              <a:t> </a:t>
            </a:r>
            <a:r>
              <a:rPr lang="en-US" sz="1100" spc="15" dirty="0">
                <a:latin typeface="Arial"/>
                <a:cs typeface="Arial"/>
              </a:rPr>
              <a:t>pooled</a:t>
            </a:r>
            <a:r>
              <a:rPr lang="en-US" sz="1100" spc="-40" dirty="0">
                <a:latin typeface="Arial"/>
                <a:cs typeface="Arial"/>
              </a:rPr>
              <a:t> </a:t>
            </a:r>
            <a:r>
              <a:rPr lang="en-US" sz="1100" spc="35" dirty="0">
                <a:latin typeface="Arial"/>
                <a:cs typeface="Arial"/>
              </a:rPr>
              <a:t>fund</a:t>
            </a:r>
            <a:r>
              <a:rPr lang="en-US" sz="1100" spc="-40" dirty="0">
                <a:latin typeface="Arial"/>
                <a:cs typeface="Arial"/>
              </a:rPr>
              <a:t> </a:t>
            </a:r>
            <a:r>
              <a:rPr lang="en-US" sz="1100" spc="-5" dirty="0">
                <a:latin typeface="Arial"/>
                <a:cs typeface="Arial"/>
              </a:rPr>
              <a:t>maintenance</a:t>
            </a:r>
            <a:r>
              <a:rPr lang="en-US" sz="1100" spc="-40" dirty="0">
                <a:latin typeface="Arial"/>
                <a:cs typeface="Arial"/>
              </a:rPr>
              <a:t> </a:t>
            </a:r>
            <a:r>
              <a:rPr lang="en-US" sz="1100" spc="-10" dirty="0">
                <a:latin typeface="Arial"/>
                <a:cs typeface="Arial"/>
              </a:rPr>
              <a:t>and</a:t>
            </a:r>
            <a:r>
              <a:rPr lang="en-US" sz="1100" spc="-40" dirty="0">
                <a:latin typeface="Arial"/>
                <a:cs typeface="Arial"/>
              </a:rPr>
              <a:t> </a:t>
            </a:r>
            <a:r>
              <a:rPr lang="en-US" sz="1100" spc="15" dirty="0">
                <a:latin typeface="Arial"/>
                <a:cs typeface="Arial"/>
              </a:rPr>
              <a:t>the</a:t>
            </a:r>
            <a:r>
              <a:rPr lang="en-US" sz="1100" spc="-40" dirty="0">
                <a:latin typeface="Arial"/>
                <a:cs typeface="Arial"/>
              </a:rPr>
              <a:t> </a:t>
            </a:r>
            <a:r>
              <a:rPr lang="en-US" sz="1100" spc="-5" dirty="0">
                <a:latin typeface="Arial"/>
                <a:cs typeface="Arial"/>
              </a:rPr>
              <a:t>calculation,</a:t>
            </a:r>
            <a:r>
              <a:rPr lang="en-US" sz="1100" spc="-50" dirty="0">
                <a:latin typeface="Arial"/>
                <a:cs typeface="Arial"/>
              </a:rPr>
              <a:t> </a:t>
            </a:r>
            <a:r>
              <a:rPr lang="en-US" sz="1100" spc="10" dirty="0">
                <a:latin typeface="Arial"/>
                <a:cs typeface="Arial"/>
              </a:rPr>
              <a:t>presentation,</a:t>
            </a:r>
            <a:r>
              <a:rPr lang="en-US" sz="1100" spc="-50" dirty="0">
                <a:latin typeface="Arial"/>
                <a:cs typeface="Arial"/>
              </a:rPr>
              <a:t> </a:t>
            </a:r>
            <a:r>
              <a:rPr lang="en-US" sz="1100" spc="-10" dirty="0">
                <a:latin typeface="Arial"/>
                <a:cs typeface="Arial"/>
              </a:rPr>
              <a:t>and</a:t>
            </a:r>
            <a:r>
              <a:rPr lang="en-US" sz="1100" spc="-35" dirty="0">
                <a:latin typeface="Arial"/>
                <a:cs typeface="Arial"/>
              </a:rPr>
              <a:t> </a:t>
            </a:r>
            <a:r>
              <a:rPr lang="en-US" sz="1100" spc="5" dirty="0">
                <a:latin typeface="Arial"/>
                <a:cs typeface="Arial"/>
              </a:rPr>
              <a:t>distribution</a:t>
            </a:r>
            <a:r>
              <a:rPr lang="en-US" sz="1100" spc="-40" dirty="0">
                <a:latin typeface="Arial"/>
                <a:cs typeface="Arial"/>
              </a:rPr>
              <a:t> </a:t>
            </a:r>
            <a:r>
              <a:rPr lang="en-US" sz="1100" spc="15" dirty="0">
                <a:latin typeface="Arial"/>
                <a:cs typeface="Arial"/>
              </a:rPr>
              <a:t>of</a:t>
            </a:r>
            <a:r>
              <a:rPr lang="en-US" sz="1100" spc="-50" dirty="0">
                <a:latin typeface="Arial"/>
                <a:cs typeface="Arial"/>
              </a:rPr>
              <a:t> </a:t>
            </a:r>
            <a:r>
              <a:rPr lang="en-US" sz="1100" dirty="0">
                <a:latin typeface="Arial"/>
                <a:cs typeface="Arial"/>
              </a:rPr>
              <a:t>performance</a:t>
            </a:r>
            <a:r>
              <a:rPr lang="en-US" sz="1100" spc="-40" dirty="0">
                <a:latin typeface="Arial"/>
                <a:cs typeface="Arial"/>
              </a:rPr>
              <a:t> </a:t>
            </a:r>
            <a:r>
              <a:rPr lang="en-US" sz="1100" spc="40" dirty="0">
                <a:latin typeface="Arial"/>
                <a:cs typeface="Arial"/>
              </a:rPr>
              <a:t>that </a:t>
            </a:r>
            <a:r>
              <a:rPr lang="en-US" sz="1100" spc="-295" dirty="0">
                <a:latin typeface="Arial"/>
                <a:cs typeface="Arial"/>
              </a:rPr>
              <a:t> </a:t>
            </a:r>
            <a:r>
              <a:rPr lang="en-US" sz="1100" spc="-5" dirty="0">
                <a:latin typeface="Arial"/>
                <a:cs typeface="Arial"/>
              </a:rPr>
              <a:t>are </a:t>
            </a:r>
            <a:r>
              <a:rPr lang="en-US" sz="1100" spc="15" dirty="0">
                <a:latin typeface="Arial"/>
                <a:cs typeface="Arial"/>
              </a:rPr>
              <a:t>designed </a:t>
            </a:r>
            <a:r>
              <a:rPr lang="en-US" sz="1100" dirty="0">
                <a:latin typeface="Arial"/>
                <a:cs typeface="Arial"/>
              </a:rPr>
              <a:t>in compliance </a:t>
            </a:r>
            <a:r>
              <a:rPr lang="en-US" sz="1100" spc="5" dirty="0">
                <a:latin typeface="Arial"/>
                <a:cs typeface="Arial"/>
              </a:rPr>
              <a:t>with </a:t>
            </a:r>
            <a:r>
              <a:rPr lang="en-US" sz="1100" spc="15" dirty="0">
                <a:latin typeface="Arial"/>
                <a:cs typeface="Arial"/>
              </a:rPr>
              <a:t>the </a:t>
            </a:r>
            <a:r>
              <a:rPr lang="en-US" sz="1100" spc="5" dirty="0">
                <a:latin typeface="Arial"/>
                <a:cs typeface="Arial"/>
              </a:rPr>
              <a:t>GIPS </a:t>
            </a:r>
            <a:r>
              <a:rPr lang="en-US" sz="1100" dirty="0">
                <a:latin typeface="Arial"/>
                <a:cs typeface="Arial"/>
              </a:rPr>
              <a:t>standards, </a:t>
            </a:r>
            <a:r>
              <a:rPr lang="en-US" sz="1100" spc="-25" dirty="0">
                <a:latin typeface="Arial"/>
                <a:cs typeface="Arial"/>
              </a:rPr>
              <a:t>as </a:t>
            </a:r>
            <a:r>
              <a:rPr lang="en-US" sz="1100" spc="5" dirty="0">
                <a:latin typeface="Arial"/>
                <a:cs typeface="Arial"/>
              </a:rPr>
              <a:t>well </a:t>
            </a:r>
            <a:r>
              <a:rPr lang="en-US" sz="1100" spc="-25" dirty="0">
                <a:latin typeface="Arial"/>
                <a:cs typeface="Arial"/>
              </a:rPr>
              <a:t>as </a:t>
            </a:r>
            <a:r>
              <a:rPr lang="en-US" sz="1100" spc="15" dirty="0">
                <a:latin typeface="Arial"/>
                <a:cs typeface="Arial"/>
              </a:rPr>
              <a:t>whether these </a:t>
            </a:r>
            <a:r>
              <a:rPr lang="en-US" sz="1100" spc="10" dirty="0">
                <a:latin typeface="Arial"/>
                <a:cs typeface="Arial"/>
              </a:rPr>
              <a:t>policies </a:t>
            </a:r>
            <a:r>
              <a:rPr lang="en-US" sz="1100" spc="-5" dirty="0">
                <a:latin typeface="Arial"/>
                <a:cs typeface="Arial"/>
              </a:rPr>
              <a:t>and </a:t>
            </a:r>
            <a:r>
              <a:rPr lang="en-US" sz="1100" dirty="0">
                <a:latin typeface="Arial"/>
                <a:cs typeface="Arial"/>
              </a:rPr>
              <a:t> </a:t>
            </a:r>
            <a:r>
              <a:rPr lang="en-US" sz="1100" spc="20" dirty="0">
                <a:latin typeface="Arial"/>
                <a:cs typeface="Arial"/>
              </a:rPr>
              <a:t>procedures </a:t>
            </a:r>
            <a:r>
              <a:rPr lang="en-US" sz="1100" spc="-5" dirty="0">
                <a:latin typeface="Arial"/>
                <a:cs typeface="Arial"/>
              </a:rPr>
              <a:t>have </a:t>
            </a:r>
            <a:r>
              <a:rPr lang="en-US" sz="1100" spc="20" dirty="0">
                <a:latin typeface="Arial"/>
                <a:cs typeface="Arial"/>
              </a:rPr>
              <a:t>been </a:t>
            </a:r>
            <a:r>
              <a:rPr lang="en-US" sz="1100" spc="5" dirty="0">
                <a:latin typeface="Arial"/>
                <a:cs typeface="Arial"/>
              </a:rPr>
              <a:t>implemented </a:t>
            </a:r>
            <a:r>
              <a:rPr lang="en-US" sz="1100" spc="15" dirty="0">
                <a:latin typeface="Arial"/>
                <a:cs typeface="Arial"/>
              </a:rPr>
              <a:t>on </a:t>
            </a:r>
            <a:r>
              <a:rPr lang="en-US" sz="1100" spc="10" dirty="0">
                <a:latin typeface="Arial"/>
                <a:cs typeface="Arial"/>
              </a:rPr>
              <a:t>a </a:t>
            </a:r>
            <a:r>
              <a:rPr lang="en-US" sz="1100" spc="15" dirty="0">
                <a:latin typeface="Arial"/>
                <a:cs typeface="Arial"/>
              </a:rPr>
              <a:t>firm-wide </a:t>
            </a:r>
            <a:r>
              <a:rPr lang="en-US" sz="1100" spc="-5" dirty="0">
                <a:latin typeface="Arial"/>
                <a:cs typeface="Arial"/>
              </a:rPr>
              <a:t>basis. </a:t>
            </a:r>
            <a:r>
              <a:rPr lang="en-US" sz="1100" dirty="0">
                <a:latin typeface="Arial"/>
                <a:cs typeface="Arial"/>
              </a:rPr>
              <a:t>GIPS</a:t>
            </a:r>
            <a:r>
              <a:rPr lang="en-US" sz="1050" baseline="23809" dirty="0">
                <a:latin typeface="Arial"/>
                <a:cs typeface="Arial"/>
              </a:rPr>
              <a:t>® </a:t>
            </a:r>
            <a:r>
              <a:rPr lang="en-US" sz="1100" dirty="0">
                <a:latin typeface="Arial"/>
                <a:cs typeface="Arial"/>
              </a:rPr>
              <a:t>is </a:t>
            </a:r>
            <a:r>
              <a:rPr lang="en-US" sz="1100" spc="10" dirty="0">
                <a:latin typeface="Arial"/>
                <a:cs typeface="Arial"/>
              </a:rPr>
              <a:t>a </a:t>
            </a:r>
            <a:r>
              <a:rPr lang="en-US" sz="1100" spc="15" dirty="0">
                <a:latin typeface="Arial"/>
                <a:cs typeface="Arial"/>
              </a:rPr>
              <a:t>registered </a:t>
            </a:r>
            <a:r>
              <a:rPr lang="en-US" sz="1100" spc="-5" dirty="0">
                <a:latin typeface="Arial"/>
                <a:cs typeface="Arial"/>
              </a:rPr>
              <a:t>trademark </a:t>
            </a:r>
            <a:r>
              <a:rPr lang="en-US" sz="1100" spc="20" dirty="0">
                <a:latin typeface="Arial"/>
                <a:cs typeface="Arial"/>
              </a:rPr>
              <a:t>of </a:t>
            </a:r>
            <a:r>
              <a:rPr lang="en-US" sz="1100" spc="25" dirty="0">
                <a:latin typeface="Arial"/>
                <a:cs typeface="Arial"/>
              </a:rPr>
              <a:t> </a:t>
            </a:r>
            <a:r>
              <a:rPr lang="en-US" sz="1100" spc="20" dirty="0">
                <a:latin typeface="Arial"/>
                <a:cs typeface="Arial"/>
              </a:rPr>
              <a:t>CFA</a:t>
            </a:r>
            <a:r>
              <a:rPr lang="en-US" sz="1100" spc="-95" dirty="0">
                <a:latin typeface="Arial"/>
                <a:cs typeface="Arial"/>
              </a:rPr>
              <a:t> </a:t>
            </a:r>
            <a:r>
              <a:rPr lang="en-US" sz="1100" spc="10" dirty="0">
                <a:latin typeface="Arial"/>
                <a:cs typeface="Arial"/>
              </a:rPr>
              <a:t>Institute.</a:t>
            </a:r>
            <a:r>
              <a:rPr lang="en-US" sz="1100" spc="-60" dirty="0">
                <a:latin typeface="Arial"/>
                <a:cs typeface="Arial"/>
              </a:rPr>
              <a:t> </a:t>
            </a:r>
            <a:r>
              <a:rPr lang="en-US" sz="1100" spc="20" dirty="0">
                <a:latin typeface="Arial"/>
                <a:cs typeface="Arial"/>
              </a:rPr>
              <a:t>CFA</a:t>
            </a:r>
            <a:r>
              <a:rPr lang="en-US" sz="1100" spc="-90" dirty="0">
                <a:latin typeface="Arial"/>
                <a:cs typeface="Arial"/>
              </a:rPr>
              <a:t> </a:t>
            </a:r>
            <a:r>
              <a:rPr lang="en-US" sz="1100" spc="10" dirty="0">
                <a:latin typeface="Arial"/>
                <a:cs typeface="Arial"/>
              </a:rPr>
              <a:t>Institute</a:t>
            </a:r>
            <a:r>
              <a:rPr lang="en-US" sz="1100" spc="-50" dirty="0">
                <a:latin typeface="Arial"/>
                <a:cs typeface="Arial"/>
              </a:rPr>
              <a:t> </a:t>
            </a:r>
            <a:r>
              <a:rPr lang="en-US" sz="1100" spc="20" dirty="0">
                <a:latin typeface="Arial"/>
                <a:cs typeface="Arial"/>
              </a:rPr>
              <a:t>does</a:t>
            </a:r>
            <a:r>
              <a:rPr lang="en-US" sz="1100" spc="-65" dirty="0">
                <a:latin typeface="Arial"/>
                <a:cs typeface="Arial"/>
              </a:rPr>
              <a:t> </a:t>
            </a:r>
            <a:r>
              <a:rPr lang="en-US" sz="1100" spc="15" dirty="0">
                <a:latin typeface="Arial"/>
                <a:cs typeface="Arial"/>
              </a:rPr>
              <a:t>not</a:t>
            </a:r>
            <a:r>
              <a:rPr lang="en-US" sz="1100" spc="-60" dirty="0">
                <a:latin typeface="Arial"/>
                <a:cs typeface="Arial"/>
              </a:rPr>
              <a:t> </a:t>
            </a:r>
            <a:r>
              <a:rPr lang="en-US" sz="1100" spc="10" dirty="0">
                <a:latin typeface="Arial"/>
                <a:cs typeface="Arial"/>
              </a:rPr>
              <a:t>endorse</a:t>
            </a:r>
            <a:r>
              <a:rPr lang="en-US" sz="1100" spc="-45" dirty="0">
                <a:latin typeface="Arial"/>
                <a:cs typeface="Arial"/>
              </a:rPr>
              <a:t> </a:t>
            </a:r>
            <a:r>
              <a:rPr lang="en-US" sz="1100" spc="15" dirty="0">
                <a:latin typeface="Arial"/>
                <a:cs typeface="Arial"/>
              </a:rPr>
              <a:t>or</a:t>
            </a:r>
            <a:r>
              <a:rPr lang="en-US" sz="1100" spc="-35" dirty="0">
                <a:latin typeface="Arial"/>
                <a:cs typeface="Arial"/>
              </a:rPr>
              <a:t> </a:t>
            </a:r>
            <a:r>
              <a:rPr lang="en-US" sz="1100" dirty="0">
                <a:latin typeface="Arial"/>
                <a:cs typeface="Arial"/>
              </a:rPr>
              <a:t>promote</a:t>
            </a:r>
            <a:r>
              <a:rPr lang="en-US" sz="1100" spc="-50" dirty="0">
                <a:latin typeface="Arial"/>
                <a:cs typeface="Arial"/>
              </a:rPr>
              <a:t> </a:t>
            </a:r>
            <a:r>
              <a:rPr lang="en-US" sz="1100" spc="10" dirty="0">
                <a:latin typeface="Arial"/>
                <a:cs typeface="Arial"/>
              </a:rPr>
              <a:t>this</a:t>
            </a:r>
            <a:r>
              <a:rPr lang="en-US" sz="1100" spc="-65" dirty="0">
                <a:latin typeface="Arial"/>
                <a:cs typeface="Arial"/>
              </a:rPr>
              <a:t> </a:t>
            </a:r>
            <a:r>
              <a:rPr lang="en-US" sz="1100" spc="5" dirty="0">
                <a:latin typeface="Arial"/>
                <a:cs typeface="Arial"/>
              </a:rPr>
              <a:t>organization,</a:t>
            </a:r>
            <a:r>
              <a:rPr lang="en-US" sz="1100" spc="-60" dirty="0">
                <a:latin typeface="Arial"/>
                <a:cs typeface="Arial"/>
              </a:rPr>
              <a:t> </a:t>
            </a:r>
            <a:r>
              <a:rPr lang="en-US" sz="1100" spc="15" dirty="0">
                <a:latin typeface="Arial"/>
                <a:cs typeface="Arial"/>
              </a:rPr>
              <a:t>nor</a:t>
            </a:r>
            <a:r>
              <a:rPr lang="en-US" sz="1100" spc="-120" dirty="0">
                <a:latin typeface="Arial"/>
                <a:cs typeface="Arial"/>
              </a:rPr>
              <a:t> </a:t>
            </a:r>
            <a:r>
              <a:rPr lang="en-US" sz="1100" spc="20" dirty="0">
                <a:latin typeface="Arial"/>
                <a:cs typeface="Arial"/>
              </a:rPr>
              <a:t>does</a:t>
            </a:r>
            <a:r>
              <a:rPr lang="en-US" sz="1100" spc="15" dirty="0">
                <a:latin typeface="Arial"/>
                <a:cs typeface="Arial"/>
              </a:rPr>
              <a:t> </a:t>
            </a:r>
            <a:r>
              <a:rPr lang="en-US" sz="1100" spc="40" dirty="0">
                <a:latin typeface="Arial"/>
                <a:cs typeface="Arial"/>
              </a:rPr>
              <a:t>it</a:t>
            </a:r>
            <a:r>
              <a:rPr lang="en-US" sz="1100" spc="105" dirty="0">
                <a:latin typeface="Arial"/>
                <a:cs typeface="Arial"/>
              </a:rPr>
              <a:t> </a:t>
            </a:r>
            <a:r>
              <a:rPr lang="en-US" sz="1100" spc="65" dirty="0">
                <a:latin typeface="Arial"/>
                <a:cs typeface="Arial"/>
              </a:rPr>
              <a:t>warrant </a:t>
            </a:r>
            <a:r>
              <a:rPr lang="en-US" sz="1100" spc="-295" dirty="0">
                <a:latin typeface="Arial"/>
                <a:cs typeface="Arial"/>
              </a:rPr>
              <a:t> </a:t>
            </a:r>
            <a:r>
              <a:rPr lang="en-US" sz="1100" spc="15" dirty="0">
                <a:latin typeface="Arial"/>
                <a:cs typeface="Arial"/>
              </a:rPr>
              <a:t>the</a:t>
            </a:r>
            <a:r>
              <a:rPr lang="en-US" sz="1100" spc="-50" dirty="0">
                <a:latin typeface="Arial"/>
                <a:cs typeface="Arial"/>
              </a:rPr>
              <a:t> </a:t>
            </a:r>
            <a:r>
              <a:rPr lang="en-US" sz="1100" spc="-5" dirty="0">
                <a:latin typeface="Arial"/>
                <a:cs typeface="Arial"/>
              </a:rPr>
              <a:t>accuracy</a:t>
            </a:r>
            <a:r>
              <a:rPr lang="en-US" sz="1100" spc="10" dirty="0">
                <a:latin typeface="Arial"/>
                <a:cs typeface="Arial"/>
              </a:rPr>
              <a:t> </a:t>
            </a:r>
            <a:r>
              <a:rPr lang="en-US" sz="1100" spc="15" dirty="0">
                <a:latin typeface="Arial"/>
                <a:cs typeface="Arial"/>
              </a:rPr>
              <a:t>or</a:t>
            </a:r>
            <a:r>
              <a:rPr lang="en-US" sz="1100" spc="-40" dirty="0">
                <a:latin typeface="Arial"/>
                <a:cs typeface="Arial"/>
              </a:rPr>
              <a:t> </a:t>
            </a:r>
            <a:r>
              <a:rPr lang="en-US" sz="1100" dirty="0">
                <a:latin typeface="Arial"/>
                <a:cs typeface="Arial"/>
              </a:rPr>
              <a:t>quality</a:t>
            </a:r>
            <a:r>
              <a:rPr lang="en-US" sz="1100" spc="-70" dirty="0">
                <a:latin typeface="Arial"/>
                <a:cs typeface="Arial"/>
              </a:rPr>
              <a:t> </a:t>
            </a:r>
            <a:r>
              <a:rPr lang="en-US" sz="1100" spc="15" dirty="0">
                <a:latin typeface="Arial"/>
                <a:cs typeface="Arial"/>
              </a:rPr>
              <a:t>of</a:t>
            </a:r>
            <a:r>
              <a:rPr lang="en-US" sz="1100" spc="20" dirty="0">
                <a:latin typeface="Arial"/>
                <a:cs typeface="Arial"/>
              </a:rPr>
              <a:t> </a:t>
            </a:r>
            <a:r>
              <a:rPr lang="en-US" sz="1100" spc="15" dirty="0">
                <a:latin typeface="Arial"/>
                <a:cs typeface="Arial"/>
              </a:rPr>
              <a:t>the</a:t>
            </a:r>
            <a:r>
              <a:rPr lang="en-US" sz="1100" spc="-50" dirty="0">
                <a:latin typeface="Arial"/>
                <a:cs typeface="Arial"/>
              </a:rPr>
              <a:t> </a:t>
            </a:r>
            <a:r>
              <a:rPr lang="en-US" sz="1100" spc="15" dirty="0">
                <a:latin typeface="Arial"/>
                <a:cs typeface="Arial"/>
              </a:rPr>
              <a:t>content</a:t>
            </a:r>
            <a:r>
              <a:rPr lang="en-US" sz="1100" spc="-60" dirty="0">
                <a:latin typeface="Arial"/>
                <a:cs typeface="Arial"/>
              </a:rPr>
              <a:t> </a:t>
            </a:r>
            <a:r>
              <a:rPr lang="en-US" sz="1100" spc="5" dirty="0">
                <a:latin typeface="Arial"/>
                <a:cs typeface="Arial"/>
              </a:rPr>
              <a:t>contained</a:t>
            </a:r>
            <a:r>
              <a:rPr lang="en-US" sz="1100" spc="-50" dirty="0">
                <a:latin typeface="Arial"/>
                <a:cs typeface="Arial"/>
              </a:rPr>
              <a:t> </a:t>
            </a:r>
            <a:r>
              <a:rPr lang="en-US" sz="1100" spc="5" dirty="0">
                <a:latin typeface="Arial"/>
                <a:cs typeface="Arial"/>
              </a:rPr>
              <a:t>herein.</a:t>
            </a:r>
            <a:endParaRPr lang="en-US" sz="1100" dirty="0">
              <a:latin typeface="Arial"/>
              <a:cs typeface="Arial"/>
            </a:endParaRPr>
          </a:p>
          <a:p>
            <a:pPr>
              <a:lnSpc>
                <a:spcPct val="100000"/>
              </a:lnSpc>
              <a:spcBef>
                <a:spcPts val="45"/>
              </a:spcBef>
            </a:pPr>
            <a:endParaRPr lang="en-US" sz="1000" dirty="0">
              <a:latin typeface="Arial"/>
              <a:cs typeface="Arial"/>
            </a:endParaRPr>
          </a:p>
          <a:p>
            <a:pPr marL="76200" marR="68580" algn="just">
              <a:lnSpc>
                <a:spcPct val="115199"/>
              </a:lnSpc>
            </a:pPr>
            <a:r>
              <a:rPr lang="en-US" sz="1100" spc="45" dirty="0">
                <a:latin typeface="Arial"/>
                <a:cs typeface="Arial"/>
              </a:rPr>
              <a:t>T</a:t>
            </a:r>
            <a:r>
              <a:rPr lang="en-US" sz="1100" spc="25" dirty="0">
                <a:latin typeface="Arial"/>
                <a:cs typeface="Arial"/>
              </a:rPr>
              <a:t>h</a:t>
            </a:r>
            <a:r>
              <a:rPr lang="en-US" sz="1100" spc="10" dirty="0">
                <a:latin typeface="Arial"/>
                <a:cs typeface="Arial"/>
              </a:rPr>
              <a:t>e</a:t>
            </a:r>
            <a:r>
              <a:rPr lang="en-US" sz="1100" spc="-50" dirty="0">
                <a:latin typeface="Arial"/>
                <a:cs typeface="Arial"/>
              </a:rPr>
              <a:t> </a:t>
            </a:r>
            <a:r>
              <a:rPr lang="en-US" sz="1100" spc="45" dirty="0">
                <a:latin typeface="Arial"/>
                <a:cs typeface="Arial"/>
              </a:rPr>
              <a:t>F</a:t>
            </a:r>
            <a:r>
              <a:rPr lang="en-US" sz="1100" spc="-10" dirty="0">
                <a:latin typeface="Arial"/>
                <a:cs typeface="Arial"/>
              </a:rPr>
              <a:t>i</a:t>
            </a:r>
            <a:r>
              <a:rPr lang="en-US" sz="1100" spc="30" dirty="0">
                <a:latin typeface="Arial"/>
                <a:cs typeface="Arial"/>
              </a:rPr>
              <a:t>r</a:t>
            </a:r>
            <a:r>
              <a:rPr lang="en-US" sz="1100" spc="-40" dirty="0">
                <a:latin typeface="Arial"/>
                <a:cs typeface="Arial"/>
              </a:rPr>
              <a:t>m</a:t>
            </a:r>
            <a:r>
              <a:rPr lang="en-US" sz="1100" spc="-10" dirty="0">
                <a:latin typeface="Arial"/>
                <a:cs typeface="Arial"/>
              </a:rPr>
              <a:t>’</a:t>
            </a:r>
            <a:r>
              <a:rPr lang="en-US" sz="1100" spc="10" dirty="0">
                <a:latin typeface="Arial"/>
                <a:cs typeface="Arial"/>
              </a:rPr>
              <a:t>s</a:t>
            </a:r>
            <a:r>
              <a:rPr lang="en-US" sz="1100" spc="-70" dirty="0">
                <a:latin typeface="Arial"/>
                <a:cs typeface="Arial"/>
              </a:rPr>
              <a:t> </a:t>
            </a:r>
            <a:r>
              <a:rPr lang="en-US" sz="1100" spc="-40" dirty="0">
                <a:latin typeface="Arial"/>
                <a:cs typeface="Arial"/>
              </a:rPr>
              <a:t>m</a:t>
            </a:r>
            <a:r>
              <a:rPr lang="en-US" sz="1100" spc="-55" dirty="0">
                <a:latin typeface="Arial"/>
                <a:cs typeface="Arial"/>
              </a:rPr>
              <a:t>a</a:t>
            </a:r>
            <a:r>
              <a:rPr lang="en-US" sz="1100" spc="25" dirty="0">
                <a:latin typeface="Arial"/>
                <a:cs typeface="Arial"/>
              </a:rPr>
              <a:t>n</a:t>
            </a:r>
            <a:r>
              <a:rPr lang="en-US" sz="1100" spc="-55" dirty="0">
                <a:latin typeface="Arial"/>
                <a:cs typeface="Arial"/>
              </a:rPr>
              <a:t>a</a:t>
            </a:r>
            <a:r>
              <a:rPr lang="en-US" sz="1100" spc="25" dirty="0">
                <a:latin typeface="Arial"/>
                <a:cs typeface="Arial"/>
              </a:rPr>
              <a:t>ge</a:t>
            </a:r>
            <a:r>
              <a:rPr lang="en-US" sz="1100" spc="-40" dirty="0">
                <a:latin typeface="Arial"/>
                <a:cs typeface="Arial"/>
              </a:rPr>
              <a:t>m</a:t>
            </a:r>
            <a:r>
              <a:rPr lang="en-US" sz="1100" spc="25" dirty="0">
                <a:latin typeface="Arial"/>
                <a:cs typeface="Arial"/>
              </a:rPr>
              <a:t>en</a:t>
            </a:r>
            <a:r>
              <a:rPr lang="en-US" sz="1100" spc="5" dirty="0">
                <a:latin typeface="Arial"/>
                <a:cs typeface="Arial"/>
              </a:rPr>
              <a:t>t</a:t>
            </a:r>
            <a:r>
              <a:rPr lang="en-US" sz="1100" spc="20" dirty="0">
                <a:latin typeface="Arial"/>
                <a:cs typeface="Arial"/>
              </a:rPr>
              <a:t> </a:t>
            </a:r>
            <a:r>
              <a:rPr lang="en-US" sz="1100" spc="-10" dirty="0">
                <a:latin typeface="Arial"/>
                <a:cs typeface="Arial"/>
              </a:rPr>
              <a:t>i</a:t>
            </a:r>
            <a:r>
              <a:rPr lang="en-US" sz="1100" spc="10" dirty="0">
                <a:latin typeface="Arial"/>
                <a:cs typeface="Arial"/>
              </a:rPr>
              <a:t>s </a:t>
            </a:r>
            <a:r>
              <a:rPr lang="en-US" sz="1100" spc="30" dirty="0">
                <a:latin typeface="Arial"/>
                <a:cs typeface="Arial"/>
              </a:rPr>
              <a:t>r</a:t>
            </a:r>
            <a:r>
              <a:rPr lang="en-US" sz="1100" spc="25" dirty="0">
                <a:latin typeface="Arial"/>
                <a:cs typeface="Arial"/>
              </a:rPr>
              <a:t>e</a:t>
            </a:r>
            <a:r>
              <a:rPr lang="en-US" sz="1100" spc="5" dirty="0">
                <a:latin typeface="Arial"/>
                <a:cs typeface="Arial"/>
              </a:rPr>
              <a:t>s</a:t>
            </a:r>
            <a:r>
              <a:rPr lang="en-US" sz="1100" spc="25" dirty="0">
                <a:latin typeface="Arial"/>
                <a:cs typeface="Arial"/>
              </a:rPr>
              <a:t>pon</a:t>
            </a:r>
            <a:r>
              <a:rPr lang="en-US" sz="1100" spc="5" dirty="0">
                <a:latin typeface="Arial"/>
                <a:cs typeface="Arial"/>
              </a:rPr>
              <a:t>s</a:t>
            </a:r>
            <a:r>
              <a:rPr lang="en-US" sz="1100" spc="-10" dirty="0">
                <a:latin typeface="Arial"/>
                <a:cs typeface="Arial"/>
              </a:rPr>
              <a:t>i</a:t>
            </a:r>
            <a:r>
              <a:rPr lang="en-US" sz="1100" spc="25" dirty="0">
                <a:latin typeface="Arial"/>
                <a:cs typeface="Arial"/>
              </a:rPr>
              <a:t>b</a:t>
            </a:r>
            <a:r>
              <a:rPr lang="en-US" sz="1100" spc="-10" dirty="0">
                <a:latin typeface="Arial"/>
                <a:cs typeface="Arial"/>
              </a:rPr>
              <a:t>l</a:t>
            </a:r>
            <a:r>
              <a:rPr lang="en-US" sz="1100" spc="10" dirty="0">
                <a:latin typeface="Arial"/>
                <a:cs typeface="Arial"/>
              </a:rPr>
              <a:t>e</a:t>
            </a:r>
            <a:r>
              <a:rPr lang="en-US" sz="1100" spc="-50" dirty="0">
                <a:latin typeface="Arial"/>
                <a:cs typeface="Arial"/>
              </a:rPr>
              <a:t> </a:t>
            </a:r>
            <a:r>
              <a:rPr lang="en-US" sz="1100" spc="90" dirty="0">
                <a:latin typeface="Arial"/>
                <a:cs typeface="Arial"/>
              </a:rPr>
              <a:t>f</a:t>
            </a:r>
            <a:r>
              <a:rPr lang="en-US" sz="1100" spc="-55" dirty="0">
                <a:latin typeface="Arial"/>
                <a:cs typeface="Arial"/>
              </a:rPr>
              <a:t>o</a:t>
            </a:r>
            <a:r>
              <a:rPr lang="en-US" sz="1100" spc="5" dirty="0">
                <a:latin typeface="Arial"/>
                <a:cs typeface="Arial"/>
              </a:rPr>
              <a:t>r</a:t>
            </a:r>
            <a:r>
              <a:rPr lang="en-US" sz="1100" spc="-40" dirty="0">
                <a:latin typeface="Arial"/>
                <a:cs typeface="Arial"/>
              </a:rPr>
              <a:t> </a:t>
            </a:r>
            <a:r>
              <a:rPr lang="en-US" sz="1100" spc="-10" dirty="0">
                <a:latin typeface="Arial"/>
                <a:cs typeface="Arial"/>
              </a:rPr>
              <a:t>i</a:t>
            </a:r>
            <a:r>
              <a:rPr lang="en-US" sz="1100" spc="10" dirty="0">
                <a:latin typeface="Arial"/>
                <a:cs typeface="Arial"/>
              </a:rPr>
              <a:t>ts</a:t>
            </a:r>
            <a:r>
              <a:rPr lang="en-US" sz="1100" spc="-70" dirty="0">
                <a:latin typeface="Arial"/>
                <a:cs typeface="Arial"/>
              </a:rPr>
              <a:t> </a:t>
            </a:r>
            <a:r>
              <a:rPr lang="en-US" sz="1100" spc="10" dirty="0">
                <a:latin typeface="Arial"/>
                <a:cs typeface="Arial"/>
              </a:rPr>
              <a:t>c</a:t>
            </a:r>
            <a:r>
              <a:rPr lang="en-US" sz="1100" spc="-10" dirty="0">
                <a:latin typeface="Arial"/>
                <a:cs typeface="Arial"/>
              </a:rPr>
              <a:t>l</a:t>
            </a:r>
            <a:r>
              <a:rPr lang="en-US" sz="1100" spc="-55" dirty="0">
                <a:latin typeface="Arial"/>
                <a:cs typeface="Arial"/>
              </a:rPr>
              <a:t>a</a:t>
            </a:r>
            <a:r>
              <a:rPr lang="en-US" sz="1100" spc="-10" dirty="0">
                <a:latin typeface="Arial"/>
                <a:cs typeface="Arial"/>
              </a:rPr>
              <a:t>i</a:t>
            </a:r>
            <a:r>
              <a:rPr lang="en-US" sz="1100" spc="15" dirty="0">
                <a:latin typeface="Arial"/>
                <a:cs typeface="Arial"/>
              </a:rPr>
              <a:t>m</a:t>
            </a:r>
            <a:r>
              <a:rPr lang="en-US" sz="1100" spc="-120" dirty="0">
                <a:latin typeface="Arial"/>
                <a:cs typeface="Arial"/>
              </a:rPr>
              <a:t> </a:t>
            </a:r>
            <a:r>
              <a:rPr lang="en-US" sz="1100" spc="25" dirty="0">
                <a:latin typeface="Arial"/>
                <a:cs typeface="Arial"/>
              </a:rPr>
              <a:t>o</a:t>
            </a:r>
            <a:r>
              <a:rPr lang="en-US" sz="1100" spc="5" dirty="0">
                <a:latin typeface="Arial"/>
                <a:cs typeface="Arial"/>
              </a:rPr>
              <a:t>f</a:t>
            </a:r>
            <a:r>
              <a:rPr lang="en-US" sz="1100" spc="20" dirty="0">
                <a:latin typeface="Arial"/>
                <a:cs typeface="Arial"/>
              </a:rPr>
              <a:t> </a:t>
            </a:r>
            <a:r>
              <a:rPr lang="en-US" sz="1100" spc="10" dirty="0">
                <a:latin typeface="Arial"/>
                <a:cs typeface="Arial"/>
              </a:rPr>
              <a:t>c</a:t>
            </a:r>
            <a:r>
              <a:rPr lang="en-US" sz="1100" spc="25" dirty="0">
                <a:latin typeface="Arial"/>
                <a:cs typeface="Arial"/>
              </a:rPr>
              <a:t>o</a:t>
            </a:r>
            <a:r>
              <a:rPr lang="en-US" sz="1100" spc="-40" dirty="0">
                <a:latin typeface="Arial"/>
                <a:cs typeface="Arial"/>
              </a:rPr>
              <a:t>m</a:t>
            </a:r>
            <a:r>
              <a:rPr lang="en-US" sz="1100" spc="25" dirty="0">
                <a:latin typeface="Arial"/>
                <a:cs typeface="Arial"/>
              </a:rPr>
              <a:t>p</a:t>
            </a:r>
            <a:r>
              <a:rPr lang="en-US" sz="1100" spc="-10" dirty="0">
                <a:latin typeface="Arial"/>
                <a:cs typeface="Arial"/>
              </a:rPr>
              <a:t>li</a:t>
            </a:r>
            <a:r>
              <a:rPr lang="en-US" sz="1100" spc="-55" dirty="0">
                <a:latin typeface="Arial"/>
                <a:cs typeface="Arial"/>
              </a:rPr>
              <a:t>a</a:t>
            </a:r>
            <a:r>
              <a:rPr lang="en-US" sz="1100" spc="25" dirty="0">
                <a:latin typeface="Arial"/>
                <a:cs typeface="Arial"/>
              </a:rPr>
              <a:t>n</a:t>
            </a:r>
            <a:r>
              <a:rPr lang="en-US" sz="1100" spc="5" dirty="0">
                <a:latin typeface="Arial"/>
                <a:cs typeface="Arial"/>
              </a:rPr>
              <a:t>c</a:t>
            </a:r>
            <a:r>
              <a:rPr lang="en-US" sz="1100" spc="10" dirty="0">
                <a:latin typeface="Arial"/>
                <a:cs typeface="Arial"/>
              </a:rPr>
              <a:t>e</a:t>
            </a:r>
            <a:r>
              <a:rPr lang="en-US" sz="1100" spc="-50" dirty="0">
                <a:latin typeface="Arial"/>
                <a:cs typeface="Arial"/>
              </a:rPr>
              <a:t> </a:t>
            </a:r>
            <a:r>
              <a:rPr lang="en-US" sz="1100" spc="-5" dirty="0">
                <a:latin typeface="Arial"/>
                <a:cs typeface="Arial"/>
              </a:rPr>
              <a:t>wi</a:t>
            </a:r>
            <a:r>
              <a:rPr lang="en-US" sz="1100" spc="10" dirty="0">
                <a:latin typeface="Arial"/>
                <a:cs typeface="Arial"/>
              </a:rPr>
              <a:t>th</a:t>
            </a:r>
            <a:r>
              <a:rPr lang="en-US" sz="1100" spc="-50" dirty="0">
                <a:latin typeface="Arial"/>
                <a:cs typeface="Arial"/>
              </a:rPr>
              <a:t> </a:t>
            </a:r>
            <a:r>
              <a:rPr lang="en-US" sz="1100" spc="25" dirty="0">
                <a:latin typeface="Arial"/>
                <a:cs typeface="Arial"/>
              </a:rPr>
              <a:t>th</a:t>
            </a:r>
            <a:r>
              <a:rPr lang="en-US" sz="1100" spc="10" dirty="0">
                <a:latin typeface="Arial"/>
                <a:cs typeface="Arial"/>
              </a:rPr>
              <a:t>e</a:t>
            </a:r>
            <a:r>
              <a:rPr lang="en-US" sz="1100" spc="-50" dirty="0">
                <a:latin typeface="Arial"/>
                <a:cs typeface="Arial"/>
              </a:rPr>
              <a:t> </a:t>
            </a:r>
            <a:r>
              <a:rPr lang="en-US" sz="1100" spc="15" dirty="0">
                <a:latin typeface="Arial"/>
                <a:cs typeface="Arial"/>
              </a:rPr>
              <a:t>GI</a:t>
            </a:r>
            <a:r>
              <a:rPr lang="en-US" sz="1100" spc="-20" dirty="0">
                <a:latin typeface="Arial"/>
                <a:cs typeface="Arial"/>
              </a:rPr>
              <a:t>P</a:t>
            </a:r>
            <a:r>
              <a:rPr lang="en-US" sz="1100" spc="10" dirty="0">
                <a:latin typeface="Arial"/>
                <a:cs typeface="Arial"/>
              </a:rPr>
              <a:t>S</a:t>
            </a:r>
            <a:r>
              <a:rPr lang="en-US" sz="1100" spc="-15" dirty="0">
                <a:latin typeface="Arial"/>
                <a:cs typeface="Arial"/>
              </a:rPr>
              <a:t> </a:t>
            </a:r>
            <a:r>
              <a:rPr lang="en-US" sz="1100" spc="10" dirty="0">
                <a:latin typeface="Arial"/>
                <a:cs typeface="Arial"/>
              </a:rPr>
              <a:t>st</a:t>
            </a:r>
            <a:r>
              <a:rPr lang="en-US" sz="1100" spc="-55" dirty="0">
                <a:latin typeface="Arial"/>
                <a:cs typeface="Arial"/>
              </a:rPr>
              <a:t>a</a:t>
            </a:r>
            <a:r>
              <a:rPr lang="en-US" sz="1100" spc="25" dirty="0">
                <a:latin typeface="Arial"/>
                <a:cs typeface="Arial"/>
              </a:rPr>
              <a:t>nd</a:t>
            </a:r>
            <a:r>
              <a:rPr lang="en-US" sz="1100" spc="-55" dirty="0">
                <a:latin typeface="Arial"/>
                <a:cs typeface="Arial"/>
              </a:rPr>
              <a:t>a</a:t>
            </a:r>
            <a:r>
              <a:rPr lang="en-US" sz="1100" spc="110" dirty="0">
                <a:latin typeface="Arial"/>
                <a:cs typeface="Arial"/>
              </a:rPr>
              <a:t>r</a:t>
            </a:r>
            <a:r>
              <a:rPr lang="en-US" sz="1100" spc="105" dirty="0">
                <a:latin typeface="Arial"/>
                <a:cs typeface="Arial"/>
              </a:rPr>
              <a:t>d</a:t>
            </a:r>
            <a:r>
              <a:rPr lang="en-US" sz="1100" spc="10" dirty="0">
                <a:latin typeface="Arial"/>
                <a:cs typeface="Arial"/>
              </a:rPr>
              <a:t>s</a:t>
            </a:r>
            <a:r>
              <a:rPr lang="en-US" sz="1100" spc="90" dirty="0">
                <a:latin typeface="Arial"/>
                <a:cs typeface="Arial"/>
              </a:rPr>
              <a:t> </a:t>
            </a:r>
            <a:r>
              <a:rPr lang="en-US" sz="1100" spc="25" dirty="0">
                <a:latin typeface="Arial"/>
                <a:cs typeface="Arial"/>
              </a:rPr>
              <a:t>a</a:t>
            </a:r>
            <a:r>
              <a:rPr lang="en-US" sz="1100" spc="105" dirty="0">
                <a:latin typeface="Arial"/>
                <a:cs typeface="Arial"/>
              </a:rPr>
              <a:t>n</a:t>
            </a:r>
            <a:r>
              <a:rPr lang="en-US" sz="1100" spc="5" dirty="0">
                <a:latin typeface="Arial"/>
                <a:cs typeface="Arial"/>
              </a:rPr>
              <a:t>d  </a:t>
            </a:r>
            <a:r>
              <a:rPr lang="en-US" sz="1100" spc="15" dirty="0">
                <a:latin typeface="Arial"/>
                <a:cs typeface="Arial"/>
              </a:rPr>
              <a:t>the </a:t>
            </a:r>
            <a:r>
              <a:rPr lang="en-US" sz="1100" spc="10" dirty="0">
                <a:latin typeface="Arial"/>
                <a:cs typeface="Arial"/>
              </a:rPr>
              <a:t>design </a:t>
            </a:r>
            <a:r>
              <a:rPr lang="en-US" sz="1100" spc="-10" dirty="0">
                <a:latin typeface="Arial"/>
                <a:cs typeface="Arial"/>
              </a:rPr>
              <a:t>and </a:t>
            </a:r>
            <a:r>
              <a:rPr lang="en-US" sz="1100" dirty="0">
                <a:latin typeface="Arial"/>
                <a:cs typeface="Arial"/>
              </a:rPr>
              <a:t>implementation </a:t>
            </a:r>
            <a:r>
              <a:rPr lang="en-US" sz="1100" spc="15" dirty="0">
                <a:latin typeface="Arial"/>
                <a:cs typeface="Arial"/>
              </a:rPr>
              <a:t>of </a:t>
            </a:r>
            <a:r>
              <a:rPr lang="en-US" sz="1100" spc="5" dirty="0">
                <a:latin typeface="Arial"/>
                <a:cs typeface="Arial"/>
              </a:rPr>
              <a:t>its </a:t>
            </a:r>
            <a:r>
              <a:rPr lang="en-US" sz="1100" spc="10" dirty="0">
                <a:latin typeface="Arial"/>
                <a:cs typeface="Arial"/>
              </a:rPr>
              <a:t>policies </a:t>
            </a:r>
            <a:r>
              <a:rPr lang="en-US" sz="1100" spc="-10" dirty="0">
                <a:latin typeface="Arial"/>
                <a:cs typeface="Arial"/>
              </a:rPr>
              <a:t>and </a:t>
            </a:r>
            <a:r>
              <a:rPr lang="en-US" sz="1100" spc="20" dirty="0">
                <a:latin typeface="Arial"/>
                <a:cs typeface="Arial"/>
              </a:rPr>
              <a:t>procedures. </a:t>
            </a:r>
            <a:r>
              <a:rPr lang="en-US" sz="1100" spc="15" dirty="0">
                <a:latin typeface="Arial"/>
                <a:cs typeface="Arial"/>
              </a:rPr>
              <a:t>Our </a:t>
            </a:r>
            <a:r>
              <a:rPr lang="en-US" sz="1100" spc="10" dirty="0">
                <a:latin typeface="Arial"/>
                <a:cs typeface="Arial"/>
              </a:rPr>
              <a:t>responsibilities </a:t>
            </a:r>
            <a:r>
              <a:rPr lang="en-US" sz="1100" spc="-5" dirty="0">
                <a:latin typeface="Arial"/>
                <a:cs typeface="Arial"/>
              </a:rPr>
              <a:t>are </a:t>
            </a:r>
            <a:r>
              <a:rPr lang="en-US" sz="1100" spc="10" dirty="0">
                <a:latin typeface="Arial"/>
                <a:cs typeface="Arial"/>
              </a:rPr>
              <a:t>to </a:t>
            </a:r>
            <a:r>
              <a:rPr lang="en-US" sz="1100" spc="25" dirty="0">
                <a:latin typeface="Arial"/>
                <a:cs typeface="Arial"/>
              </a:rPr>
              <a:t>be </a:t>
            </a:r>
            <a:r>
              <a:rPr lang="en-US" sz="1100" spc="30" dirty="0">
                <a:latin typeface="Arial"/>
                <a:cs typeface="Arial"/>
              </a:rPr>
              <a:t> </a:t>
            </a:r>
            <a:r>
              <a:rPr lang="en-US" sz="1100" spc="20" dirty="0">
                <a:latin typeface="Arial"/>
                <a:cs typeface="Arial"/>
              </a:rPr>
              <a:t>independent</a:t>
            </a:r>
            <a:r>
              <a:rPr lang="en-US" sz="1100" spc="-55" dirty="0">
                <a:latin typeface="Arial"/>
                <a:cs typeface="Arial"/>
              </a:rPr>
              <a:t> </a:t>
            </a:r>
            <a:r>
              <a:rPr lang="en-US" sz="1100" spc="20" dirty="0">
                <a:latin typeface="Arial"/>
                <a:cs typeface="Arial"/>
              </a:rPr>
              <a:t>from</a:t>
            </a:r>
            <a:r>
              <a:rPr lang="en-US" sz="1100" spc="-114" dirty="0">
                <a:latin typeface="Arial"/>
                <a:cs typeface="Arial"/>
              </a:rPr>
              <a:t> </a:t>
            </a:r>
            <a:r>
              <a:rPr lang="en-US" sz="1100" spc="15" dirty="0">
                <a:latin typeface="Arial"/>
                <a:cs typeface="Arial"/>
              </a:rPr>
              <a:t>the</a:t>
            </a:r>
            <a:r>
              <a:rPr lang="en-US" sz="1100" spc="-45" dirty="0">
                <a:latin typeface="Arial"/>
                <a:cs typeface="Arial"/>
              </a:rPr>
              <a:t> </a:t>
            </a:r>
            <a:r>
              <a:rPr lang="en-US" sz="1100" spc="20" dirty="0">
                <a:latin typeface="Arial"/>
                <a:cs typeface="Arial"/>
              </a:rPr>
              <a:t>Firm</a:t>
            </a:r>
            <a:r>
              <a:rPr lang="en-US" sz="1100" spc="-114" dirty="0">
                <a:latin typeface="Arial"/>
                <a:cs typeface="Arial"/>
              </a:rPr>
              <a:t> </a:t>
            </a:r>
            <a:r>
              <a:rPr lang="en-US" sz="1100" spc="-10" dirty="0">
                <a:latin typeface="Arial"/>
                <a:cs typeface="Arial"/>
              </a:rPr>
              <a:t>and</a:t>
            </a:r>
            <a:r>
              <a:rPr lang="en-US" sz="1100" spc="-45" dirty="0">
                <a:latin typeface="Arial"/>
                <a:cs typeface="Arial"/>
              </a:rPr>
              <a:t> </a:t>
            </a:r>
            <a:r>
              <a:rPr lang="en-US" sz="1100" spc="10" dirty="0">
                <a:latin typeface="Arial"/>
                <a:cs typeface="Arial"/>
              </a:rPr>
              <a:t>to</a:t>
            </a:r>
            <a:r>
              <a:rPr lang="en-US" sz="1100" spc="-45" dirty="0">
                <a:latin typeface="Arial"/>
                <a:cs typeface="Arial"/>
              </a:rPr>
              <a:t> </a:t>
            </a:r>
            <a:r>
              <a:rPr lang="en-US" sz="1100" spc="15" dirty="0">
                <a:latin typeface="Arial"/>
                <a:cs typeface="Arial"/>
              </a:rPr>
              <a:t>express</a:t>
            </a:r>
            <a:r>
              <a:rPr lang="en-US" sz="1100" spc="-65" dirty="0">
                <a:latin typeface="Arial"/>
                <a:cs typeface="Arial"/>
              </a:rPr>
              <a:t> </a:t>
            </a:r>
            <a:r>
              <a:rPr lang="en-US" sz="1100" spc="-25" dirty="0">
                <a:latin typeface="Arial"/>
                <a:cs typeface="Arial"/>
              </a:rPr>
              <a:t>an</a:t>
            </a:r>
            <a:r>
              <a:rPr lang="en-US" sz="1100" spc="-45" dirty="0">
                <a:latin typeface="Arial"/>
                <a:cs typeface="Arial"/>
              </a:rPr>
              <a:t> </a:t>
            </a:r>
            <a:r>
              <a:rPr lang="en-US" sz="1100" spc="10" dirty="0">
                <a:latin typeface="Arial"/>
                <a:cs typeface="Arial"/>
              </a:rPr>
              <a:t>opinion</a:t>
            </a:r>
            <a:r>
              <a:rPr lang="en-US" sz="1100" spc="-40" dirty="0">
                <a:latin typeface="Arial"/>
                <a:cs typeface="Arial"/>
              </a:rPr>
              <a:t> </a:t>
            </a:r>
            <a:r>
              <a:rPr lang="en-US" sz="1100" dirty="0">
                <a:latin typeface="Arial"/>
                <a:cs typeface="Arial"/>
              </a:rPr>
              <a:t>based</a:t>
            </a:r>
            <a:r>
              <a:rPr lang="en-US" sz="1100" spc="-45" dirty="0">
                <a:latin typeface="Arial"/>
                <a:cs typeface="Arial"/>
              </a:rPr>
              <a:t> </a:t>
            </a:r>
            <a:r>
              <a:rPr lang="en-US" sz="1100" spc="15" dirty="0">
                <a:latin typeface="Arial"/>
                <a:cs typeface="Arial"/>
              </a:rPr>
              <a:t>on</a:t>
            </a:r>
            <a:r>
              <a:rPr lang="en-US" sz="1100" spc="-45" dirty="0">
                <a:latin typeface="Arial"/>
                <a:cs typeface="Arial"/>
              </a:rPr>
              <a:t> </a:t>
            </a:r>
            <a:r>
              <a:rPr lang="en-US" sz="1100" spc="15" dirty="0">
                <a:latin typeface="Arial"/>
                <a:cs typeface="Arial"/>
              </a:rPr>
              <a:t>our</a:t>
            </a:r>
            <a:r>
              <a:rPr lang="en-US" sz="1100" spc="-35" dirty="0">
                <a:latin typeface="Arial"/>
                <a:cs typeface="Arial"/>
              </a:rPr>
              <a:t> </a:t>
            </a:r>
            <a:r>
              <a:rPr lang="en-US" sz="1100" spc="5" dirty="0">
                <a:latin typeface="Arial"/>
                <a:cs typeface="Arial"/>
              </a:rPr>
              <a:t>verification.</a:t>
            </a:r>
            <a:r>
              <a:rPr lang="en-US" sz="1100" spc="-50" dirty="0">
                <a:latin typeface="Arial"/>
                <a:cs typeface="Arial"/>
              </a:rPr>
              <a:t> </a:t>
            </a:r>
            <a:r>
              <a:rPr lang="en-US" sz="1100" spc="5" dirty="0">
                <a:latin typeface="Arial"/>
                <a:cs typeface="Arial"/>
              </a:rPr>
              <a:t>We</a:t>
            </a:r>
            <a:r>
              <a:rPr lang="en-US" sz="1100" spc="35" dirty="0">
                <a:latin typeface="Arial"/>
                <a:cs typeface="Arial"/>
              </a:rPr>
              <a:t> </a:t>
            </a:r>
            <a:r>
              <a:rPr lang="en-US" sz="1100" spc="80" dirty="0">
                <a:latin typeface="Arial"/>
                <a:cs typeface="Arial"/>
              </a:rPr>
              <a:t>conducted </a:t>
            </a:r>
            <a:r>
              <a:rPr lang="en-US" sz="1100" spc="-295" dirty="0">
                <a:latin typeface="Arial"/>
                <a:cs typeface="Arial"/>
              </a:rPr>
              <a:t> </a:t>
            </a:r>
            <a:r>
              <a:rPr lang="en-US" sz="1100" spc="10" dirty="0">
                <a:latin typeface="Arial"/>
                <a:cs typeface="Arial"/>
              </a:rPr>
              <a:t>this</a:t>
            </a:r>
            <a:r>
              <a:rPr lang="en-US" sz="1100" spc="-70" dirty="0">
                <a:latin typeface="Arial"/>
                <a:cs typeface="Arial"/>
              </a:rPr>
              <a:t> </a:t>
            </a:r>
            <a:r>
              <a:rPr lang="en-US" sz="1100" spc="10" dirty="0">
                <a:latin typeface="Arial"/>
                <a:cs typeface="Arial"/>
              </a:rPr>
              <a:t>verification</a:t>
            </a:r>
            <a:r>
              <a:rPr lang="en-US" sz="1100" spc="-45" dirty="0">
                <a:latin typeface="Arial"/>
                <a:cs typeface="Arial"/>
              </a:rPr>
              <a:t> </a:t>
            </a:r>
            <a:r>
              <a:rPr lang="en-US" sz="1100" dirty="0">
                <a:latin typeface="Arial"/>
                <a:cs typeface="Arial"/>
              </a:rPr>
              <a:t>in</a:t>
            </a:r>
            <a:r>
              <a:rPr lang="en-US" sz="1100" spc="-50" dirty="0">
                <a:latin typeface="Arial"/>
                <a:cs typeface="Arial"/>
              </a:rPr>
              <a:t> </a:t>
            </a:r>
            <a:r>
              <a:rPr lang="en-US" sz="1100" dirty="0">
                <a:latin typeface="Arial"/>
                <a:cs typeface="Arial"/>
              </a:rPr>
              <a:t>accordance</a:t>
            </a:r>
            <a:r>
              <a:rPr lang="en-US" sz="1100" spc="-45" dirty="0">
                <a:latin typeface="Arial"/>
                <a:cs typeface="Arial"/>
              </a:rPr>
              <a:t> </a:t>
            </a:r>
            <a:r>
              <a:rPr lang="en-US" sz="1100" spc="5" dirty="0">
                <a:latin typeface="Arial"/>
                <a:cs typeface="Arial"/>
              </a:rPr>
              <a:t>with</a:t>
            </a:r>
            <a:r>
              <a:rPr lang="en-US" sz="1100" spc="-50" dirty="0">
                <a:latin typeface="Arial"/>
                <a:cs typeface="Arial"/>
              </a:rPr>
              <a:t> </a:t>
            </a:r>
            <a:r>
              <a:rPr lang="en-US" sz="1100" spc="15" dirty="0">
                <a:latin typeface="Arial"/>
                <a:cs typeface="Arial"/>
              </a:rPr>
              <a:t>the</a:t>
            </a:r>
            <a:r>
              <a:rPr lang="en-US" sz="1100" spc="-45" dirty="0">
                <a:latin typeface="Arial"/>
                <a:cs typeface="Arial"/>
              </a:rPr>
              <a:t> </a:t>
            </a:r>
            <a:r>
              <a:rPr lang="en-US" sz="1100" spc="20" dirty="0">
                <a:latin typeface="Arial"/>
                <a:cs typeface="Arial"/>
              </a:rPr>
              <a:t>required</a:t>
            </a:r>
            <a:r>
              <a:rPr lang="en-US" sz="1100" spc="-35" dirty="0">
                <a:latin typeface="Arial"/>
                <a:cs typeface="Arial"/>
              </a:rPr>
              <a:t> </a:t>
            </a:r>
            <a:r>
              <a:rPr lang="en-US" sz="1100" spc="5" dirty="0">
                <a:latin typeface="Arial"/>
                <a:cs typeface="Arial"/>
              </a:rPr>
              <a:t>verification</a:t>
            </a:r>
            <a:r>
              <a:rPr lang="en-US" sz="1100" spc="-130" dirty="0">
                <a:latin typeface="Arial"/>
                <a:cs typeface="Arial"/>
              </a:rPr>
              <a:t> </a:t>
            </a:r>
            <a:r>
              <a:rPr lang="en-US" sz="1100" spc="5" dirty="0">
                <a:latin typeface="Arial"/>
                <a:cs typeface="Arial"/>
              </a:rPr>
              <a:t>procedures</a:t>
            </a:r>
            <a:r>
              <a:rPr lang="en-US" sz="1100" spc="-65" dirty="0">
                <a:latin typeface="Arial"/>
                <a:cs typeface="Arial"/>
              </a:rPr>
              <a:t> </a:t>
            </a:r>
            <a:r>
              <a:rPr lang="en-US" sz="1100" spc="15" dirty="0">
                <a:latin typeface="Arial"/>
                <a:cs typeface="Arial"/>
              </a:rPr>
              <a:t>of</a:t>
            </a:r>
            <a:r>
              <a:rPr lang="en-US" sz="1100" spc="-60" dirty="0">
                <a:latin typeface="Arial"/>
                <a:cs typeface="Arial"/>
              </a:rPr>
              <a:t> </a:t>
            </a:r>
            <a:r>
              <a:rPr lang="en-US" sz="1100" spc="15" dirty="0">
                <a:latin typeface="Arial"/>
                <a:cs typeface="Arial"/>
              </a:rPr>
              <a:t>the</a:t>
            </a:r>
            <a:r>
              <a:rPr lang="en-US" sz="1100" spc="-45" dirty="0">
                <a:latin typeface="Arial"/>
                <a:cs typeface="Arial"/>
              </a:rPr>
              <a:t> </a:t>
            </a:r>
            <a:r>
              <a:rPr lang="en-US" sz="1100" spc="5" dirty="0">
                <a:latin typeface="Arial"/>
                <a:cs typeface="Arial"/>
              </a:rPr>
              <a:t>GIPS</a:t>
            </a:r>
            <a:r>
              <a:rPr lang="en-US" sz="1100" spc="70" dirty="0">
                <a:latin typeface="Arial"/>
                <a:cs typeface="Arial"/>
              </a:rPr>
              <a:t> </a:t>
            </a:r>
            <a:r>
              <a:rPr lang="en-US" sz="1100" spc="75" dirty="0">
                <a:latin typeface="Arial"/>
                <a:cs typeface="Arial"/>
              </a:rPr>
              <a:t>standards, </a:t>
            </a:r>
            <a:r>
              <a:rPr lang="en-US" sz="1100" spc="-295" dirty="0">
                <a:latin typeface="Arial"/>
                <a:cs typeface="Arial"/>
              </a:rPr>
              <a:t> </a:t>
            </a:r>
            <a:r>
              <a:rPr lang="en-US" sz="1100" spc="5" dirty="0">
                <a:latin typeface="Arial"/>
                <a:cs typeface="Arial"/>
              </a:rPr>
              <a:t>which</a:t>
            </a:r>
            <a:r>
              <a:rPr lang="en-US" sz="1100" spc="10" dirty="0">
                <a:latin typeface="Arial"/>
                <a:cs typeface="Arial"/>
              </a:rPr>
              <a:t> includes</a:t>
            </a:r>
            <a:r>
              <a:rPr lang="en-US" sz="1100" spc="15" dirty="0">
                <a:latin typeface="Arial"/>
                <a:cs typeface="Arial"/>
              </a:rPr>
              <a:t> </a:t>
            </a:r>
            <a:r>
              <a:rPr lang="en-US" sz="1100" spc="10" dirty="0">
                <a:latin typeface="Arial"/>
                <a:cs typeface="Arial"/>
              </a:rPr>
              <a:t>testing</a:t>
            </a:r>
            <a:r>
              <a:rPr lang="en-US" sz="1100" spc="15" dirty="0">
                <a:latin typeface="Arial"/>
                <a:cs typeface="Arial"/>
              </a:rPr>
              <a:t> performance</a:t>
            </a:r>
            <a:r>
              <a:rPr lang="en-US" sz="1100" spc="20" dirty="0">
                <a:latin typeface="Arial"/>
                <a:cs typeface="Arial"/>
              </a:rPr>
              <a:t> </a:t>
            </a:r>
            <a:r>
              <a:rPr lang="en-US" sz="1100" spc="15" dirty="0">
                <a:latin typeface="Arial"/>
                <a:cs typeface="Arial"/>
              </a:rPr>
              <a:t>on</a:t>
            </a:r>
            <a:r>
              <a:rPr lang="en-US" sz="1100" spc="20" dirty="0">
                <a:latin typeface="Arial"/>
                <a:cs typeface="Arial"/>
              </a:rPr>
              <a:t> </a:t>
            </a:r>
            <a:r>
              <a:rPr lang="en-US" sz="1100" spc="10" dirty="0">
                <a:latin typeface="Arial"/>
                <a:cs typeface="Arial"/>
              </a:rPr>
              <a:t>a </a:t>
            </a:r>
            <a:r>
              <a:rPr lang="en-US" sz="1100" spc="-10" dirty="0">
                <a:latin typeface="Arial"/>
                <a:cs typeface="Arial"/>
              </a:rPr>
              <a:t>sample</a:t>
            </a:r>
            <a:r>
              <a:rPr lang="en-US" sz="1100" spc="-5" dirty="0">
                <a:latin typeface="Arial"/>
                <a:cs typeface="Arial"/>
              </a:rPr>
              <a:t> basis.</a:t>
            </a:r>
            <a:r>
              <a:rPr lang="en-US" sz="1100" dirty="0">
                <a:latin typeface="Arial"/>
                <a:cs typeface="Arial"/>
              </a:rPr>
              <a:t> </a:t>
            </a:r>
            <a:r>
              <a:rPr lang="en-US" sz="1100" spc="5" dirty="0">
                <a:latin typeface="Arial"/>
                <a:cs typeface="Arial"/>
              </a:rPr>
              <a:t>We</a:t>
            </a:r>
            <a:r>
              <a:rPr lang="en-US" sz="1100" spc="10" dirty="0">
                <a:latin typeface="Arial"/>
                <a:cs typeface="Arial"/>
              </a:rPr>
              <a:t> </a:t>
            </a:r>
            <a:r>
              <a:rPr lang="en-US" sz="1100" spc="-10" dirty="0">
                <a:latin typeface="Arial"/>
                <a:cs typeface="Arial"/>
              </a:rPr>
              <a:t>also</a:t>
            </a:r>
            <a:r>
              <a:rPr lang="en-US" sz="1100" spc="-5" dirty="0">
                <a:latin typeface="Arial"/>
                <a:cs typeface="Arial"/>
              </a:rPr>
              <a:t> </a:t>
            </a:r>
            <a:r>
              <a:rPr lang="en-US" sz="1100" spc="15" dirty="0">
                <a:latin typeface="Arial"/>
                <a:cs typeface="Arial"/>
              </a:rPr>
              <a:t>conducted</a:t>
            </a:r>
            <a:r>
              <a:rPr lang="en-US" sz="1100" spc="20" dirty="0">
                <a:latin typeface="Arial"/>
                <a:cs typeface="Arial"/>
              </a:rPr>
              <a:t> </a:t>
            </a:r>
            <a:r>
              <a:rPr lang="en-US" sz="1100" spc="10" dirty="0">
                <a:latin typeface="Arial"/>
                <a:cs typeface="Arial"/>
              </a:rPr>
              <a:t>such</a:t>
            </a:r>
            <a:r>
              <a:rPr lang="en-US" sz="1100" spc="15" dirty="0">
                <a:latin typeface="Arial"/>
                <a:cs typeface="Arial"/>
              </a:rPr>
              <a:t> </a:t>
            </a:r>
            <a:r>
              <a:rPr lang="en-US" sz="1100" spc="20" dirty="0">
                <a:latin typeface="Arial"/>
                <a:cs typeface="Arial"/>
              </a:rPr>
              <a:t>other </a:t>
            </a:r>
            <a:r>
              <a:rPr lang="en-US" sz="1100" spc="25" dirty="0">
                <a:latin typeface="Arial"/>
                <a:cs typeface="Arial"/>
              </a:rPr>
              <a:t> </a:t>
            </a:r>
            <a:r>
              <a:rPr lang="en-US" sz="1100" spc="20" dirty="0">
                <a:latin typeface="Arial"/>
                <a:cs typeface="Arial"/>
              </a:rPr>
              <a:t>procedures</a:t>
            </a:r>
            <a:r>
              <a:rPr lang="en-US" sz="1100" spc="-70" dirty="0">
                <a:latin typeface="Arial"/>
                <a:cs typeface="Arial"/>
              </a:rPr>
              <a:t> </a:t>
            </a:r>
            <a:r>
              <a:rPr lang="en-US" sz="1100" spc="-25" dirty="0">
                <a:latin typeface="Arial"/>
                <a:cs typeface="Arial"/>
              </a:rPr>
              <a:t>as</a:t>
            </a:r>
            <a:r>
              <a:rPr lang="en-US" sz="1100" spc="-70" dirty="0">
                <a:latin typeface="Arial"/>
                <a:cs typeface="Arial"/>
              </a:rPr>
              <a:t> </a:t>
            </a:r>
            <a:r>
              <a:rPr lang="en-US" sz="1100" spc="5" dirty="0">
                <a:latin typeface="Arial"/>
                <a:cs typeface="Arial"/>
              </a:rPr>
              <a:t>we</a:t>
            </a:r>
            <a:r>
              <a:rPr lang="en-US" sz="1100" spc="-50" dirty="0">
                <a:latin typeface="Arial"/>
                <a:cs typeface="Arial"/>
              </a:rPr>
              <a:t> </a:t>
            </a:r>
            <a:r>
              <a:rPr lang="en-US" sz="1100" spc="15" dirty="0">
                <a:latin typeface="Arial"/>
                <a:cs typeface="Arial"/>
              </a:rPr>
              <a:t>considered</a:t>
            </a:r>
            <a:r>
              <a:rPr lang="en-US" sz="1100" spc="-50" dirty="0">
                <a:latin typeface="Arial"/>
                <a:cs typeface="Arial"/>
              </a:rPr>
              <a:t> </a:t>
            </a:r>
            <a:r>
              <a:rPr lang="en-US" sz="1100" dirty="0">
                <a:latin typeface="Arial"/>
                <a:cs typeface="Arial"/>
              </a:rPr>
              <a:t>necessary</a:t>
            </a:r>
            <a:r>
              <a:rPr lang="en-US" sz="1100" spc="-70" dirty="0">
                <a:latin typeface="Arial"/>
                <a:cs typeface="Arial"/>
              </a:rPr>
              <a:t> </a:t>
            </a:r>
            <a:r>
              <a:rPr lang="en-US" sz="1100" dirty="0">
                <a:latin typeface="Arial"/>
                <a:cs typeface="Arial"/>
              </a:rPr>
              <a:t>in</a:t>
            </a:r>
            <a:r>
              <a:rPr lang="en-US" sz="1100" spc="-45" dirty="0">
                <a:latin typeface="Arial"/>
                <a:cs typeface="Arial"/>
              </a:rPr>
              <a:t> </a:t>
            </a:r>
            <a:r>
              <a:rPr lang="en-US" sz="1100" spc="15" dirty="0">
                <a:latin typeface="Arial"/>
                <a:cs typeface="Arial"/>
              </a:rPr>
              <a:t>the</a:t>
            </a:r>
            <a:r>
              <a:rPr lang="en-US" sz="1100" spc="-50" dirty="0">
                <a:latin typeface="Arial"/>
                <a:cs typeface="Arial"/>
              </a:rPr>
              <a:t> </a:t>
            </a:r>
            <a:r>
              <a:rPr lang="en-US" sz="1100" dirty="0">
                <a:latin typeface="Arial"/>
                <a:cs typeface="Arial"/>
              </a:rPr>
              <a:t>circumstances.</a:t>
            </a:r>
          </a:p>
          <a:p>
            <a:pPr>
              <a:lnSpc>
                <a:spcPct val="100000"/>
              </a:lnSpc>
              <a:spcBef>
                <a:spcPts val="20"/>
              </a:spcBef>
            </a:pPr>
            <a:endParaRPr lang="en-US" sz="1050" dirty="0">
              <a:latin typeface="Arial"/>
              <a:cs typeface="Arial"/>
            </a:endParaRPr>
          </a:p>
          <a:p>
            <a:pPr marL="76200" marR="66040" algn="just">
              <a:lnSpc>
                <a:spcPct val="113100"/>
              </a:lnSpc>
            </a:pPr>
            <a:r>
              <a:rPr lang="en-US" sz="1100" spc="10" dirty="0">
                <a:latin typeface="Arial"/>
                <a:cs typeface="Arial"/>
              </a:rPr>
              <a:t>In </a:t>
            </a:r>
            <a:r>
              <a:rPr lang="en-US" sz="1100" spc="15" dirty="0">
                <a:latin typeface="Arial"/>
                <a:cs typeface="Arial"/>
              </a:rPr>
              <a:t>our opinion, </a:t>
            </a:r>
            <a:r>
              <a:rPr lang="en-US" sz="1100" spc="40" dirty="0">
                <a:latin typeface="Arial"/>
                <a:cs typeface="Arial"/>
              </a:rPr>
              <a:t>for </a:t>
            </a:r>
            <a:r>
              <a:rPr lang="en-US" sz="1100" spc="15" dirty="0">
                <a:latin typeface="Arial"/>
                <a:cs typeface="Arial"/>
              </a:rPr>
              <a:t>the </a:t>
            </a:r>
            <a:r>
              <a:rPr lang="en-US" sz="1100" spc="20" dirty="0">
                <a:latin typeface="Arial"/>
                <a:cs typeface="Arial"/>
              </a:rPr>
              <a:t>periods </a:t>
            </a:r>
            <a:r>
              <a:rPr lang="en-US" sz="1100" spc="40" dirty="0">
                <a:latin typeface="Arial"/>
                <a:cs typeface="Arial"/>
              </a:rPr>
              <a:t>from </a:t>
            </a:r>
            <a:r>
              <a:rPr lang="en-US" sz="1100" spc="-5" dirty="0">
                <a:latin typeface="Arial"/>
                <a:cs typeface="Arial"/>
              </a:rPr>
              <a:t>January </a:t>
            </a:r>
            <a:r>
              <a:rPr lang="en-US" sz="1100" spc="15" dirty="0">
                <a:latin typeface="Arial"/>
                <a:cs typeface="Arial"/>
              </a:rPr>
              <a:t>1, </a:t>
            </a:r>
            <a:r>
              <a:rPr lang="en-US" sz="1100" spc="20" dirty="0">
                <a:latin typeface="Arial"/>
                <a:cs typeface="Arial"/>
              </a:rPr>
              <a:t>2000 through </a:t>
            </a:r>
            <a:r>
              <a:rPr lang="en-US" sz="1100" spc="10" dirty="0">
                <a:latin typeface="Arial"/>
                <a:cs typeface="Arial"/>
              </a:rPr>
              <a:t>December </a:t>
            </a:r>
            <a:r>
              <a:rPr lang="en-US" sz="1100" spc="15" dirty="0">
                <a:latin typeface="Arial"/>
                <a:cs typeface="Arial"/>
              </a:rPr>
              <a:t>31, </a:t>
            </a:r>
            <a:r>
              <a:rPr lang="en-US" sz="1100" spc="20" dirty="0">
                <a:latin typeface="Arial"/>
                <a:cs typeface="Arial"/>
              </a:rPr>
              <a:t>2021, </a:t>
            </a:r>
            <a:r>
              <a:rPr lang="en-US" sz="1100" spc="15" dirty="0">
                <a:latin typeface="Arial"/>
                <a:cs typeface="Arial"/>
              </a:rPr>
              <a:t>the </a:t>
            </a:r>
            <a:r>
              <a:rPr lang="en-US" sz="1100" spc="5" dirty="0">
                <a:latin typeface="Arial"/>
                <a:cs typeface="Arial"/>
              </a:rPr>
              <a:t>Firm’s </a:t>
            </a:r>
            <a:r>
              <a:rPr lang="en-US" sz="1100" spc="10" dirty="0">
                <a:latin typeface="Arial"/>
                <a:cs typeface="Arial"/>
              </a:rPr>
              <a:t> policies</a:t>
            </a:r>
            <a:r>
              <a:rPr lang="en-US" sz="1100" spc="-70" dirty="0">
                <a:latin typeface="Arial"/>
                <a:cs typeface="Arial"/>
              </a:rPr>
              <a:t> </a:t>
            </a:r>
            <a:r>
              <a:rPr lang="en-US" sz="1100" spc="-10" dirty="0">
                <a:latin typeface="Arial"/>
                <a:cs typeface="Arial"/>
              </a:rPr>
              <a:t>and</a:t>
            </a:r>
            <a:r>
              <a:rPr lang="en-US" sz="1100" spc="-40" dirty="0">
                <a:latin typeface="Arial"/>
                <a:cs typeface="Arial"/>
              </a:rPr>
              <a:t> </a:t>
            </a:r>
            <a:r>
              <a:rPr lang="en-US" sz="1100" spc="20" dirty="0">
                <a:latin typeface="Arial"/>
                <a:cs typeface="Arial"/>
              </a:rPr>
              <a:t>procedures</a:t>
            </a:r>
            <a:r>
              <a:rPr lang="en-US" sz="1100" spc="-65" dirty="0">
                <a:latin typeface="Arial"/>
                <a:cs typeface="Arial"/>
              </a:rPr>
              <a:t> </a:t>
            </a:r>
            <a:r>
              <a:rPr lang="en-US" sz="1100" spc="40" dirty="0">
                <a:latin typeface="Arial"/>
                <a:cs typeface="Arial"/>
              </a:rPr>
              <a:t>for</a:t>
            </a:r>
            <a:r>
              <a:rPr lang="en-US" sz="1100" spc="-120" dirty="0">
                <a:latin typeface="Arial"/>
                <a:cs typeface="Arial"/>
              </a:rPr>
              <a:t> </a:t>
            </a:r>
            <a:r>
              <a:rPr lang="en-US" sz="1100" spc="5" dirty="0">
                <a:latin typeface="Arial"/>
                <a:cs typeface="Arial"/>
              </a:rPr>
              <a:t>complying</a:t>
            </a:r>
            <a:r>
              <a:rPr lang="en-US" sz="1100" spc="-45" dirty="0">
                <a:latin typeface="Arial"/>
                <a:cs typeface="Arial"/>
              </a:rPr>
              <a:t> </a:t>
            </a:r>
            <a:r>
              <a:rPr lang="en-US" sz="1100" spc="5" dirty="0">
                <a:latin typeface="Arial"/>
                <a:cs typeface="Arial"/>
              </a:rPr>
              <a:t>with</a:t>
            </a:r>
            <a:r>
              <a:rPr lang="en-US" sz="1100" spc="-45" dirty="0">
                <a:latin typeface="Arial"/>
                <a:cs typeface="Arial"/>
              </a:rPr>
              <a:t> </a:t>
            </a:r>
            <a:r>
              <a:rPr lang="en-US" sz="1100" spc="15" dirty="0">
                <a:latin typeface="Arial"/>
                <a:cs typeface="Arial"/>
              </a:rPr>
              <a:t>the</a:t>
            </a:r>
            <a:r>
              <a:rPr lang="en-US" sz="1100" spc="-40" dirty="0">
                <a:latin typeface="Arial"/>
                <a:cs typeface="Arial"/>
              </a:rPr>
              <a:t> </a:t>
            </a:r>
            <a:r>
              <a:rPr lang="en-US" sz="1100" spc="5" dirty="0">
                <a:latin typeface="Arial"/>
                <a:cs typeface="Arial"/>
              </a:rPr>
              <a:t>GIPS</a:t>
            </a:r>
            <a:r>
              <a:rPr lang="en-US" sz="1100" spc="-95" dirty="0">
                <a:latin typeface="Arial"/>
                <a:cs typeface="Arial"/>
              </a:rPr>
              <a:t> </a:t>
            </a:r>
            <a:r>
              <a:rPr lang="en-US" sz="1100" dirty="0">
                <a:latin typeface="Arial"/>
                <a:cs typeface="Arial"/>
              </a:rPr>
              <a:t>standards</a:t>
            </a:r>
            <a:r>
              <a:rPr lang="en-US" sz="1100" spc="-65" dirty="0">
                <a:latin typeface="Arial"/>
                <a:cs typeface="Arial"/>
              </a:rPr>
              <a:t> </a:t>
            </a:r>
            <a:r>
              <a:rPr lang="en-US" sz="1100" spc="5" dirty="0">
                <a:latin typeface="Arial"/>
                <a:cs typeface="Arial"/>
              </a:rPr>
              <a:t>related</a:t>
            </a:r>
            <a:r>
              <a:rPr lang="en-US" sz="1100" spc="-45" dirty="0">
                <a:latin typeface="Arial"/>
                <a:cs typeface="Arial"/>
              </a:rPr>
              <a:t> </a:t>
            </a:r>
            <a:r>
              <a:rPr lang="en-US" sz="1100" spc="10" dirty="0">
                <a:latin typeface="Arial"/>
                <a:cs typeface="Arial"/>
              </a:rPr>
              <a:t>to</a:t>
            </a:r>
            <a:r>
              <a:rPr lang="en-US" sz="1100" spc="-40" dirty="0">
                <a:latin typeface="Arial"/>
                <a:cs typeface="Arial"/>
              </a:rPr>
              <a:t> </a:t>
            </a:r>
            <a:r>
              <a:rPr lang="en-US" sz="1100" spc="5" dirty="0">
                <a:latin typeface="Arial"/>
                <a:cs typeface="Arial"/>
              </a:rPr>
              <a:t>composite</a:t>
            </a:r>
            <a:r>
              <a:rPr lang="en-US" sz="1100" spc="-45" dirty="0">
                <a:latin typeface="Arial"/>
                <a:cs typeface="Arial"/>
              </a:rPr>
              <a:t> </a:t>
            </a:r>
            <a:r>
              <a:rPr lang="en-US" sz="1100" spc="-10" dirty="0">
                <a:latin typeface="Arial"/>
                <a:cs typeface="Arial"/>
              </a:rPr>
              <a:t>and</a:t>
            </a:r>
            <a:r>
              <a:rPr lang="en-US" sz="1100" spc="-45" dirty="0">
                <a:latin typeface="Arial"/>
                <a:cs typeface="Arial"/>
              </a:rPr>
              <a:t> </a:t>
            </a:r>
            <a:r>
              <a:rPr lang="en-US" sz="1100" spc="20" dirty="0">
                <a:latin typeface="Arial"/>
                <a:cs typeface="Arial"/>
              </a:rPr>
              <a:t>pooled </a:t>
            </a:r>
            <a:r>
              <a:rPr lang="en-US" sz="1100" spc="-295" dirty="0">
                <a:latin typeface="Arial"/>
                <a:cs typeface="Arial"/>
              </a:rPr>
              <a:t> </a:t>
            </a:r>
            <a:r>
              <a:rPr lang="en-US" sz="1100" spc="35" dirty="0">
                <a:latin typeface="Arial"/>
                <a:cs typeface="Arial"/>
              </a:rPr>
              <a:t>fund </a:t>
            </a:r>
            <a:r>
              <a:rPr lang="en-US" sz="1100" dirty="0">
                <a:latin typeface="Arial"/>
                <a:cs typeface="Arial"/>
              </a:rPr>
              <a:t>maintenance, </a:t>
            </a:r>
            <a:r>
              <a:rPr lang="en-US" sz="1100" spc="-25" dirty="0">
                <a:latin typeface="Arial"/>
                <a:cs typeface="Arial"/>
              </a:rPr>
              <a:t>as </a:t>
            </a:r>
            <a:r>
              <a:rPr lang="en-US" sz="1100" spc="5" dirty="0">
                <a:latin typeface="Arial"/>
                <a:cs typeface="Arial"/>
              </a:rPr>
              <a:t>well </a:t>
            </a:r>
            <a:r>
              <a:rPr lang="en-US" sz="1100" spc="-25" dirty="0">
                <a:latin typeface="Arial"/>
                <a:cs typeface="Arial"/>
              </a:rPr>
              <a:t>as </a:t>
            </a:r>
            <a:r>
              <a:rPr lang="en-US" sz="1100" spc="15" dirty="0">
                <a:latin typeface="Arial"/>
                <a:cs typeface="Arial"/>
              </a:rPr>
              <a:t>the </a:t>
            </a:r>
            <a:r>
              <a:rPr lang="en-US" sz="1100" spc="-5" dirty="0">
                <a:latin typeface="Arial"/>
                <a:cs typeface="Arial"/>
              </a:rPr>
              <a:t>calculation, </a:t>
            </a:r>
            <a:r>
              <a:rPr lang="en-US" sz="1100" spc="10" dirty="0">
                <a:latin typeface="Arial"/>
                <a:cs typeface="Arial"/>
              </a:rPr>
              <a:t>presentation, </a:t>
            </a:r>
            <a:r>
              <a:rPr lang="en-US" sz="1100" spc="-10" dirty="0">
                <a:latin typeface="Arial"/>
                <a:cs typeface="Arial"/>
              </a:rPr>
              <a:t>and </a:t>
            </a:r>
            <a:r>
              <a:rPr lang="en-US" sz="1100" spc="10" dirty="0">
                <a:latin typeface="Arial"/>
                <a:cs typeface="Arial"/>
              </a:rPr>
              <a:t>distribution </a:t>
            </a:r>
            <a:r>
              <a:rPr lang="en-US" sz="1100" spc="15" dirty="0">
                <a:latin typeface="Arial"/>
                <a:cs typeface="Arial"/>
              </a:rPr>
              <a:t>of performance, </a:t>
            </a:r>
            <a:r>
              <a:rPr lang="en-US" sz="1100" spc="20" dirty="0">
                <a:latin typeface="Arial"/>
                <a:cs typeface="Arial"/>
              </a:rPr>
              <a:t> </a:t>
            </a:r>
            <a:r>
              <a:rPr lang="en-US" sz="1100" spc="-5" dirty="0">
                <a:latin typeface="Arial"/>
                <a:cs typeface="Arial"/>
              </a:rPr>
              <a:t>have</a:t>
            </a:r>
            <a:r>
              <a:rPr lang="en-US" sz="1100" spc="25" dirty="0">
                <a:latin typeface="Arial"/>
                <a:cs typeface="Arial"/>
              </a:rPr>
              <a:t> </a:t>
            </a:r>
            <a:r>
              <a:rPr lang="en-US" sz="1100" spc="20" dirty="0">
                <a:latin typeface="Arial"/>
                <a:cs typeface="Arial"/>
              </a:rPr>
              <a:t>been,</a:t>
            </a:r>
            <a:r>
              <a:rPr lang="en-US" sz="1100" spc="-60" dirty="0">
                <a:latin typeface="Arial"/>
                <a:cs typeface="Arial"/>
              </a:rPr>
              <a:t> </a:t>
            </a:r>
            <a:r>
              <a:rPr lang="en-US" sz="1100" dirty="0">
                <a:latin typeface="Arial"/>
                <a:cs typeface="Arial"/>
              </a:rPr>
              <a:t>in</a:t>
            </a:r>
            <a:r>
              <a:rPr lang="en-US" sz="1100" spc="-50" dirty="0">
                <a:latin typeface="Arial"/>
                <a:cs typeface="Arial"/>
              </a:rPr>
              <a:t> </a:t>
            </a:r>
            <a:r>
              <a:rPr lang="en-US" sz="1100" spc="-20" dirty="0">
                <a:latin typeface="Arial"/>
                <a:cs typeface="Arial"/>
              </a:rPr>
              <a:t>all</a:t>
            </a:r>
            <a:r>
              <a:rPr lang="en-US" sz="1100" spc="5" dirty="0">
                <a:latin typeface="Arial"/>
                <a:cs typeface="Arial"/>
              </a:rPr>
              <a:t> </a:t>
            </a:r>
            <a:r>
              <a:rPr lang="en-US" sz="1100" spc="-10" dirty="0">
                <a:latin typeface="Arial"/>
                <a:cs typeface="Arial"/>
              </a:rPr>
              <a:t>material</a:t>
            </a:r>
            <a:r>
              <a:rPr lang="en-US" sz="1100" spc="85" dirty="0">
                <a:latin typeface="Arial"/>
                <a:cs typeface="Arial"/>
              </a:rPr>
              <a:t> </a:t>
            </a:r>
            <a:r>
              <a:rPr lang="en-US" sz="1100" spc="15" dirty="0">
                <a:latin typeface="Arial"/>
                <a:cs typeface="Arial"/>
              </a:rPr>
              <a:t>respects:</a:t>
            </a:r>
            <a:endParaRPr lang="en-US" sz="1100" dirty="0">
              <a:latin typeface="Arial"/>
              <a:cs typeface="Arial"/>
            </a:endParaRPr>
          </a:p>
          <a:p>
            <a:pPr>
              <a:lnSpc>
                <a:spcPct val="100000"/>
              </a:lnSpc>
              <a:spcBef>
                <a:spcPts val="10"/>
              </a:spcBef>
            </a:pPr>
            <a:endParaRPr lang="en-US" sz="1350" dirty="0">
              <a:latin typeface="Arial"/>
              <a:cs typeface="Arial"/>
            </a:endParaRPr>
          </a:p>
          <a:p>
            <a:pPr marL="533400" indent="-224154">
              <a:lnSpc>
                <a:spcPct val="100000"/>
              </a:lnSpc>
              <a:buChar char="•"/>
              <a:tabLst>
                <a:tab pos="533400" algn="l"/>
                <a:tab pos="534035" algn="l"/>
              </a:tabLst>
            </a:pPr>
            <a:r>
              <a:rPr lang="en-US" sz="1100" spc="15" dirty="0">
                <a:latin typeface="Arial"/>
                <a:cs typeface="Arial"/>
              </a:rPr>
              <a:t>Designed</a:t>
            </a:r>
            <a:r>
              <a:rPr lang="en-US" sz="1100" spc="-55" dirty="0">
                <a:latin typeface="Arial"/>
                <a:cs typeface="Arial"/>
              </a:rPr>
              <a:t> </a:t>
            </a:r>
            <a:r>
              <a:rPr lang="en-US" sz="1100" dirty="0">
                <a:latin typeface="Arial"/>
                <a:cs typeface="Arial"/>
              </a:rPr>
              <a:t>in</a:t>
            </a:r>
            <a:r>
              <a:rPr lang="en-US" sz="1100" spc="-55" dirty="0">
                <a:latin typeface="Arial"/>
                <a:cs typeface="Arial"/>
              </a:rPr>
              <a:t> </a:t>
            </a:r>
            <a:r>
              <a:rPr lang="en-US" sz="1100" dirty="0">
                <a:latin typeface="Arial"/>
                <a:cs typeface="Arial"/>
              </a:rPr>
              <a:t>compliance</a:t>
            </a:r>
            <a:r>
              <a:rPr lang="en-US" sz="1100" spc="-55" dirty="0">
                <a:latin typeface="Arial"/>
                <a:cs typeface="Arial"/>
              </a:rPr>
              <a:t> </a:t>
            </a:r>
            <a:r>
              <a:rPr lang="en-US" sz="1100" spc="5" dirty="0">
                <a:latin typeface="Arial"/>
                <a:cs typeface="Arial"/>
              </a:rPr>
              <a:t>with</a:t>
            </a:r>
            <a:r>
              <a:rPr lang="en-US" sz="1100" spc="-50" dirty="0">
                <a:latin typeface="Arial"/>
                <a:cs typeface="Arial"/>
              </a:rPr>
              <a:t> </a:t>
            </a:r>
            <a:r>
              <a:rPr lang="en-US" sz="1100" spc="15" dirty="0">
                <a:latin typeface="Arial"/>
                <a:cs typeface="Arial"/>
              </a:rPr>
              <a:t>the</a:t>
            </a:r>
            <a:r>
              <a:rPr lang="en-US" sz="1100" spc="-55" dirty="0">
                <a:latin typeface="Arial"/>
                <a:cs typeface="Arial"/>
              </a:rPr>
              <a:t> </a:t>
            </a:r>
            <a:r>
              <a:rPr lang="en-US" sz="1100" spc="5" dirty="0">
                <a:latin typeface="Arial"/>
                <a:cs typeface="Arial"/>
              </a:rPr>
              <a:t>GIPS</a:t>
            </a:r>
            <a:r>
              <a:rPr lang="en-US" sz="1100" spc="-20" dirty="0">
                <a:latin typeface="Arial"/>
                <a:cs typeface="Arial"/>
              </a:rPr>
              <a:t> </a:t>
            </a:r>
            <a:r>
              <a:rPr lang="en-US" sz="1100" dirty="0">
                <a:latin typeface="Arial"/>
                <a:cs typeface="Arial"/>
              </a:rPr>
              <a:t>standards,</a:t>
            </a:r>
            <a:r>
              <a:rPr lang="en-US" sz="1100" spc="-65" dirty="0">
                <a:latin typeface="Arial"/>
                <a:cs typeface="Arial"/>
              </a:rPr>
              <a:t> </a:t>
            </a:r>
            <a:r>
              <a:rPr lang="en-US" sz="1100" spc="-5" dirty="0">
                <a:latin typeface="Arial"/>
                <a:cs typeface="Arial"/>
              </a:rPr>
              <a:t>and</a:t>
            </a:r>
            <a:endParaRPr lang="en-US" sz="1100" dirty="0">
              <a:latin typeface="Arial"/>
              <a:cs typeface="Arial"/>
            </a:endParaRPr>
          </a:p>
          <a:p>
            <a:pPr>
              <a:lnSpc>
                <a:spcPct val="100000"/>
              </a:lnSpc>
              <a:spcBef>
                <a:spcPts val="40"/>
              </a:spcBef>
              <a:buFont typeface="Arial"/>
              <a:buChar char="•"/>
            </a:pPr>
            <a:endParaRPr lang="en-US" sz="1250" dirty="0">
              <a:latin typeface="Arial"/>
              <a:cs typeface="Arial"/>
            </a:endParaRPr>
          </a:p>
          <a:p>
            <a:pPr marL="533400" indent="-224154">
              <a:lnSpc>
                <a:spcPct val="100000"/>
              </a:lnSpc>
              <a:buChar char="•"/>
              <a:tabLst>
                <a:tab pos="533400" algn="l"/>
                <a:tab pos="534035" algn="l"/>
              </a:tabLst>
            </a:pPr>
            <a:r>
              <a:rPr lang="en-US" sz="1100" spc="5" dirty="0">
                <a:latin typeface="Arial"/>
                <a:cs typeface="Arial"/>
              </a:rPr>
              <a:t>Implemented</a:t>
            </a:r>
            <a:r>
              <a:rPr lang="en-US" sz="1100" spc="-60" dirty="0">
                <a:latin typeface="Arial"/>
                <a:cs typeface="Arial"/>
              </a:rPr>
              <a:t> </a:t>
            </a:r>
            <a:r>
              <a:rPr lang="en-US" sz="1100" spc="15" dirty="0">
                <a:latin typeface="Arial"/>
                <a:cs typeface="Arial"/>
              </a:rPr>
              <a:t>on</a:t>
            </a:r>
            <a:r>
              <a:rPr lang="en-US" sz="1100" spc="-55" dirty="0">
                <a:latin typeface="Arial"/>
                <a:cs typeface="Arial"/>
              </a:rPr>
              <a:t> </a:t>
            </a:r>
            <a:r>
              <a:rPr lang="en-US" sz="1100" spc="10" dirty="0">
                <a:latin typeface="Arial"/>
                <a:cs typeface="Arial"/>
              </a:rPr>
              <a:t>a</a:t>
            </a:r>
            <a:r>
              <a:rPr lang="en-US" sz="1100" spc="-55" dirty="0">
                <a:latin typeface="Arial"/>
                <a:cs typeface="Arial"/>
              </a:rPr>
              <a:t> </a:t>
            </a:r>
            <a:r>
              <a:rPr lang="en-US" sz="1100" spc="15" dirty="0">
                <a:latin typeface="Arial"/>
                <a:cs typeface="Arial"/>
              </a:rPr>
              <a:t>firm-wide</a:t>
            </a:r>
            <a:r>
              <a:rPr lang="en-US" sz="1100" spc="-55" dirty="0">
                <a:latin typeface="Arial"/>
                <a:cs typeface="Arial"/>
              </a:rPr>
              <a:t> </a:t>
            </a:r>
            <a:r>
              <a:rPr lang="en-US" sz="1100" spc="-5" dirty="0">
                <a:latin typeface="Arial"/>
                <a:cs typeface="Arial"/>
              </a:rPr>
              <a:t>basis.</a:t>
            </a:r>
            <a:endParaRPr lang="en-US" sz="1100" dirty="0">
              <a:latin typeface="Arial"/>
              <a:cs typeface="Arial"/>
            </a:endParaRPr>
          </a:p>
          <a:p>
            <a:pPr>
              <a:lnSpc>
                <a:spcPct val="100000"/>
              </a:lnSpc>
              <a:spcBef>
                <a:spcPts val="35"/>
              </a:spcBef>
            </a:pPr>
            <a:endParaRPr lang="en-US" sz="1050" dirty="0">
              <a:latin typeface="Arial"/>
              <a:cs typeface="Arial"/>
            </a:endParaRPr>
          </a:p>
          <a:p>
            <a:pPr marL="76200" marR="67310" algn="just">
              <a:lnSpc>
                <a:spcPct val="112100"/>
              </a:lnSpc>
            </a:pPr>
            <a:r>
              <a:rPr lang="en-US" sz="1100" spc="15" dirty="0">
                <a:latin typeface="Arial"/>
                <a:cs typeface="Arial"/>
              </a:rPr>
              <a:t>This </a:t>
            </a:r>
            <a:r>
              <a:rPr lang="en-US" sz="1100" spc="20" dirty="0">
                <a:latin typeface="Arial"/>
                <a:cs typeface="Arial"/>
              </a:rPr>
              <a:t>report does </a:t>
            </a:r>
            <a:r>
              <a:rPr lang="en-US" sz="1100" spc="15" dirty="0">
                <a:latin typeface="Arial"/>
                <a:cs typeface="Arial"/>
              </a:rPr>
              <a:t>not </a:t>
            </a:r>
            <a:r>
              <a:rPr lang="en-US" sz="1100" dirty="0">
                <a:latin typeface="Arial"/>
                <a:cs typeface="Arial"/>
              </a:rPr>
              <a:t>relate </a:t>
            </a:r>
            <a:r>
              <a:rPr lang="en-US" sz="1100" spc="10" dirty="0">
                <a:latin typeface="Arial"/>
                <a:cs typeface="Arial"/>
              </a:rPr>
              <a:t>to </a:t>
            </a:r>
            <a:r>
              <a:rPr lang="en-US" sz="1100" spc="15" dirty="0">
                <a:latin typeface="Arial"/>
                <a:cs typeface="Arial"/>
              </a:rPr>
              <a:t>or provide </a:t>
            </a:r>
            <a:r>
              <a:rPr lang="en-US" sz="1100" dirty="0">
                <a:latin typeface="Arial"/>
                <a:cs typeface="Arial"/>
              </a:rPr>
              <a:t>assurance </a:t>
            </a:r>
            <a:r>
              <a:rPr lang="en-US" sz="1100" spc="15" dirty="0">
                <a:latin typeface="Arial"/>
                <a:cs typeface="Arial"/>
              </a:rPr>
              <a:t>on </a:t>
            </a:r>
            <a:r>
              <a:rPr lang="en-US" sz="1100" spc="-10" dirty="0">
                <a:latin typeface="Arial"/>
                <a:cs typeface="Arial"/>
              </a:rPr>
              <a:t>any </a:t>
            </a:r>
            <a:r>
              <a:rPr lang="en-US" sz="1100" spc="15" dirty="0">
                <a:latin typeface="Arial"/>
                <a:cs typeface="Arial"/>
              </a:rPr>
              <a:t>specific performance </a:t>
            </a:r>
            <a:r>
              <a:rPr lang="en-US" sz="1100" spc="20" dirty="0">
                <a:latin typeface="Arial"/>
                <a:cs typeface="Arial"/>
              </a:rPr>
              <a:t>report </a:t>
            </a:r>
            <a:r>
              <a:rPr lang="en-US" sz="1100" spc="15" dirty="0">
                <a:latin typeface="Arial"/>
                <a:cs typeface="Arial"/>
              </a:rPr>
              <a:t>of </a:t>
            </a:r>
            <a:r>
              <a:rPr lang="en-US" sz="1100" spc="20" dirty="0">
                <a:latin typeface="Arial"/>
                <a:cs typeface="Arial"/>
              </a:rPr>
              <a:t>the </a:t>
            </a:r>
            <a:r>
              <a:rPr lang="en-US" sz="1100" spc="25" dirty="0">
                <a:latin typeface="Arial"/>
                <a:cs typeface="Arial"/>
              </a:rPr>
              <a:t> </a:t>
            </a:r>
            <a:r>
              <a:rPr lang="en-US" sz="1100" spc="20" dirty="0">
                <a:latin typeface="Arial"/>
                <a:cs typeface="Arial"/>
              </a:rPr>
              <a:t>Firm </a:t>
            </a:r>
            <a:r>
              <a:rPr lang="en-US" sz="1100" spc="15" dirty="0">
                <a:latin typeface="Arial"/>
                <a:cs typeface="Arial"/>
              </a:rPr>
              <a:t>or on the </a:t>
            </a:r>
            <a:r>
              <a:rPr lang="en-US" sz="1100" spc="10" dirty="0">
                <a:latin typeface="Arial"/>
                <a:cs typeface="Arial"/>
              </a:rPr>
              <a:t>operating </a:t>
            </a:r>
            <a:r>
              <a:rPr lang="en-US" sz="1100" spc="25" dirty="0">
                <a:latin typeface="Arial"/>
                <a:cs typeface="Arial"/>
              </a:rPr>
              <a:t>effectiveness </a:t>
            </a:r>
            <a:r>
              <a:rPr lang="en-US" sz="1100" spc="15" dirty="0">
                <a:latin typeface="Arial"/>
                <a:cs typeface="Arial"/>
              </a:rPr>
              <a:t>of the </a:t>
            </a:r>
            <a:r>
              <a:rPr lang="en-US" sz="1100" spc="5" dirty="0">
                <a:latin typeface="Arial"/>
                <a:cs typeface="Arial"/>
              </a:rPr>
              <a:t>Firm’s </a:t>
            </a:r>
            <a:r>
              <a:rPr lang="en-US" sz="1100" spc="15" dirty="0">
                <a:latin typeface="Arial"/>
                <a:cs typeface="Arial"/>
              </a:rPr>
              <a:t>controls or </a:t>
            </a:r>
            <a:r>
              <a:rPr lang="en-US" sz="1100" spc="10" dirty="0">
                <a:latin typeface="Arial"/>
                <a:cs typeface="Arial"/>
              </a:rPr>
              <a:t>policies </a:t>
            </a:r>
            <a:r>
              <a:rPr lang="en-US" sz="1100" spc="-10" dirty="0">
                <a:latin typeface="Arial"/>
                <a:cs typeface="Arial"/>
              </a:rPr>
              <a:t>and </a:t>
            </a:r>
            <a:r>
              <a:rPr lang="en-US" sz="1100" spc="25" dirty="0">
                <a:latin typeface="Arial"/>
                <a:cs typeface="Arial"/>
              </a:rPr>
              <a:t>procedures </a:t>
            </a:r>
            <a:r>
              <a:rPr lang="en-US" sz="1100" spc="45" dirty="0">
                <a:latin typeface="Arial"/>
                <a:cs typeface="Arial"/>
              </a:rPr>
              <a:t>for </a:t>
            </a:r>
            <a:r>
              <a:rPr lang="en-US" sz="1100" spc="50" dirty="0">
                <a:latin typeface="Arial"/>
                <a:cs typeface="Arial"/>
              </a:rPr>
              <a:t> </a:t>
            </a:r>
            <a:r>
              <a:rPr lang="en-US" sz="1100" spc="5" dirty="0">
                <a:latin typeface="Arial"/>
                <a:cs typeface="Arial"/>
              </a:rPr>
              <a:t>complying</a:t>
            </a:r>
            <a:r>
              <a:rPr lang="en-US" sz="1100" spc="-55" dirty="0">
                <a:latin typeface="Arial"/>
                <a:cs typeface="Arial"/>
              </a:rPr>
              <a:t> </a:t>
            </a:r>
            <a:r>
              <a:rPr lang="en-US" sz="1100" spc="5" dirty="0">
                <a:latin typeface="Arial"/>
                <a:cs typeface="Arial"/>
              </a:rPr>
              <a:t>with</a:t>
            </a:r>
            <a:r>
              <a:rPr lang="en-US" sz="1100" spc="-50" dirty="0">
                <a:latin typeface="Arial"/>
                <a:cs typeface="Arial"/>
              </a:rPr>
              <a:t> </a:t>
            </a:r>
            <a:r>
              <a:rPr lang="en-US" sz="1100" spc="15" dirty="0">
                <a:latin typeface="Arial"/>
                <a:cs typeface="Arial"/>
              </a:rPr>
              <a:t>the</a:t>
            </a:r>
            <a:r>
              <a:rPr lang="en-US" sz="1100" spc="-50" dirty="0">
                <a:latin typeface="Arial"/>
                <a:cs typeface="Arial"/>
              </a:rPr>
              <a:t> </a:t>
            </a:r>
            <a:r>
              <a:rPr lang="en-US" sz="1100" spc="5" dirty="0">
                <a:latin typeface="Arial"/>
                <a:cs typeface="Arial"/>
              </a:rPr>
              <a:t>GIPS</a:t>
            </a:r>
            <a:r>
              <a:rPr lang="en-US" sz="1100" spc="-15" dirty="0">
                <a:latin typeface="Arial"/>
                <a:cs typeface="Arial"/>
              </a:rPr>
              <a:t> </a:t>
            </a:r>
            <a:r>
              <a:rPr lang="en-US" sz="1100" dirty="0">
                <a:latin typeface="Arial"/>
                <a:cs typeface="Arial"/>
              </a:rPr>
              <a:t>standards.</a:t>
            </a:r>
          </a:p>
        </p:txBody>
      </p:sp>
      <p:pic>
        <p:nvPicPr>
          <p:cNvPr id="5" name="object 7">
            <a:extLst>
              <a:ext uri="{FF2B5EF4-FFF2-40B4-BE49-F238E27FC236}">
                <a16:creationId xmlns:a16="http://schemas.microsoft.com/office/drawing/2014/main" id="{DC90EAC8-091C-61B0-A7B7-D18193BBB4BA}"/>
              </a:ext>
            </a:extLst>
          </p:cNvPr>
          <p:cNvPicPr/>
          <p:nvPr/>
        </p:nvPicPr>
        <p:blipFill>
          <a:blip r:embed="rId3" cstate="print"/>
          <a:stretch>
            <a:fillRect/>
          </a:stretch>
        </p:blipFill>
        <p:spPr>
          <a:xfrm>
            <a:off x="592139" y="6077275"/>
            <a:ext cx="1657349" cy="416940"/>
          </a:xfrm>
          <a:prstGeom prst="rect">
            <a:avLst/>
          </a:prstGeom>
        </p:spPr>
      </p:pic>
      <p:sp>
        <p:nvSpPr>
          <p:cNvPr id="6" name="object 6">
            <a:extLst>
              <a:ext uri="{FF2B5EF4-FFF2-40B4-BE49-F238E27FC236}">
                <a16:creationId xmlns:a16="http://schemas.microsoft.com/office/drawing/2014/main" id="{9A56DC02-6F9F-AB94-1D54-906E08CB27E5}"/>
              </a:ext>
            </a:extLst>
          </p:cNvPr>
          <p:cNvSpPr txBox="1"/>
          <p:nvPr/>
        </p:nvSpPr>
        <p:spPr>
          <a:xfrm>
            <a:off x="498475" y="6466369"/>
            <a:ext cx="2747645" cy="541655"/>
          </a:xfrm>
          <a:prstGeom prst="rect">
            <a:avLst/>
          </a:prstGeom>
        </p:spPr>
        <p:txBody>
          <a:bodyPr vert="horz" wrap="square" lIns="0" tIns="15240" rIns="0" bIns="0" rtlCol="0">
            <a:spAutoFit/>
          </a:bodyPr>
          <a:lstStyle/>
          <a:p>
            <a:pPr marL="12700">
              <a:lnSpc>
                <a:spcPct val="100000"/>
              </a:lnSpc>
              <a:spcBef>
                <a:spcPts val="120"/>
              </a:spcBef>
            </a:pPr>
            <a:r>
              <a:rPr sz="1100" spc="-20" dirty="0">
                <a:latin typeface="Arial"/>
                <a:cs typeface="Arial"/>
              </a:rPr>
              <a:t>A</a:t>
            </a:r>
            <a:r>
              <a:rPr sz="1100" dirty="0">
                <a:latin typeface="Arial"/>
                <a:cs typeface="Arial"/>
              </a:rPr>
              <a:t>C</a:t>
            </a:r>
            <a:r>
              <a:rPr sz="1100" spc="10" dirty="0">
                <a:latin typeface="Arial"/>
                <a:cs typeface="Arial"/>
              </a:rPr>
              <a:t>A</a:t>
            </a:r>
            <a:r>
              <a:rPr sz="1100" spc="-15" dirty="0">
                <a:latin typeface="Arial"/>
                <a:cs typeface="Arial"/>
              </a:rPr>
              <a:t> </a:t>
            </a:r>
            <a:r>
              <a:rPr sz="1100" spc="20" dirty="0">
                <a:latin typeface="Arial"/>
                <a:cs typeface="Arial"/>
              </a:rPr>
              <a:t>G</a:t>
            </a:r>
            <a:r>
              <a:rPr sz="1100" spc="30" dirty="0">
                <a:latin typeface="Arial"/>
                <a:cs typeface="Arial"/>
              </a:rPr>
              <a:t>r</a:t>
            </a:r>
            <a:r>
              <a:rPr sz="1100" spc="25" dirty="0">
                <a:latin typeface="Arial"/>
                <a:cs typeface="Arial"/>
              </a:rPr>
              <a:t>oup</a:t>
            </a:r>
            <a:r>
              <a:rPr sz="1100" spc="5" dirty="0">
                <a:latin typeface="Arial"/>
                <a:cs typeface="Arial"/>
              </a:rPr>
              <a:t>,</a:t>
            </a:r>
            <a:r>
              <a:rPr sz="1100" spc="-60" dirty="0">
                <a:latin typeface="Arial"/>
                <a:cs typeface="Arial"/>
              </a:rPr>
              <a:t> </a:t>
            </a:r>
            <a:r>
              <a:rPr sz="1100" spc="-20" dirty="0">
                <a:latin typeface="Arial"/>
                <a:cs typeface="Arial"/>
              </a:rPr>
              <a:t>P</a:t>
            </a:r>
            <a:r>
              <a:rPr sz="1100" spc="25" dirty="0">
                <a:latin typeface="Arial"/>
                <a:cs typeface="Arial"/>
              </a:rPr>
              <a:t>e</a:t>
            </a:r>
            <a:r>
              <a:rPr sz="1100" spc="30" dirty="0">
                <a:latin typeface="Arial"/>
                <a:cs typeface="Arial"/>
              </a:rPr>
              <a:t>r</a:t>
            </a:r>
            <a:r>
              <a:rPr sz="1100" spc="90" dirty="0">
                <a:latin typeface="Arial"/>
                <a:cs typeface="Arial"/>
              </a:rPr>
              <a:t>f</a:t>
            </a:r>
            <a:r>
              <a:rPr sz="1100" spc="25" dirty="0">
                <a:latin typeface="Arial"/>
                <a:cs typeface="Arial"/>
              </a:rPr>
              <a:t>o</a:t>
            </a:r>
            <a:r>
              <a:rPr sz="1100" spc="-45" dirty="0">
                <a:latin typeface="Arial"/>
                <a:cs typeface="Arial"/>
              </a:rPr>
              <a:t>rm</a:t>
            </a:r>
            <a:r>
              <a:rPr sz="1100" spc="-55" dirty="0">
                <a:latin typeface="Arial"/>
                <a:cs typeface="Arial"/>
              </a:rPr>
              <a:t>a</a:t>
            </a:r>
            <a:r>
              <a:rPr sz="1100" spc="25" dirty="0">
                <a:latin typeface="Arial"/>
                <a:cs typeface="Arial"/>
              </a:rPr>
              <a:t>n</a:t>
            </a:r>
            <a:r>
              <a:rPr sz="1100" spc="5" dirty="0">
                <a:latin typeface="Arial"/>
                <a:cs typeface="Arial"/>
              </a:rPr>
              <a:t>c</a:t>
            </a:r>
            <a:r>
              <a:rPr sz="1100" spc="10" dirty="0">
                <a:latin typeface="Arial"/>
                <a:cs typeface="Arial"/>
              </a:rPr>
              <a:t>e</a:t>
            </a:r>
            <a:r>
              <a:rPr sz="1100" spc="-50" dirty="0">
                <a:latin typeface="Arial"/>
                <a:cs typeface="Arial"/>
              </a:rPr>
              <a:t> </a:t>
            </a:r>
            <a:r>
              <a:rPr sz="1100" spc="-20" dirty="0">
                <a:latin typeface="Arial"/>
                <a:cs typeface="Arial"/>
              </a:rPr>
              <a:t>S</a:t>
            </a:r>
            <a:r>
              <a:rPr sz="1100" spc="25" dirty="0">
                <a:latin typeface="Arial"/>
                <a:cs typeface="Arial"/>
              </a:rPr>
              <a:t>e</a:t>
            </a:r>
            <a:r>
              <a:rPr sz="1100" spc="30" dirty="0">
                <a:latin typeface="Arial"/>
                <a:cs typeface="Arial"/>
              </a:rPr>
              <a:t>r</a:t>
            </a:r>
            <a:r>
              <a:rPr sz="1100" spc="10" dirty="0">
                <a:latin typeface="Arial"/>
                <a:cs typeface="Arial"/>
              </a:rPr>
              <a:t>v</a:t>
            </a:r>
            <a:r>
              <a:rPr sz="1100" spc="-10" dirty="0">
                <a:latin typeface="Arial"/>
                <a:cs typeface="Arial"/>
              </a:rPr>
              <a:t>i</a:t>
            </a:r>
            <a:r>
              <a:rPr sz="1100" spc="10" dirty="0">
                <a:latin typeface="Arial"/>
                <a:cs typeface="Arial"/>
              </a:rPr>
              <a:t>c</a:t>
            </a:r>
            <a:r>
              <a:rPr sz="1100" spc="25" dirty="0">
                <a:latin typeface="Arial"/>
                <a:cs typeface="Arial"/>
              </a:rPr>
              <a:t>e</a:t>
            </a:r>
            <a:r>
              <a:rPr sz="1100" spc="10" dirty="0">
                <a:latin typeface="Arial"/>
                <a:cs typeface="Arial"/>
              </a:rPr>
              <a:t>s</a:t>
            </a:r>
            <a:r>
              <a:rPr sz="1100" spc="-70" dirty="0">
                <a:latin typeface="Arial"/>
                <a:cs typeface="Arial"/>
              </a:rPr>
              <a:t> </a:t>
            </a:r>
            <a:r>
              <a:rPr sz="1100" spc="-5" dirty="0">
                <a:latin typeface="Arial"/>
                <a:cs typeface="Arial"/>
              </a:rPr>
              <a:t>Di</a:t>
            </a:r>
            <a:r>
              <a:rPr sz="1100" spc="10" dirty="0">
                <a:latin typeface="Arial"/>
                <a:cs typeface="Arial"/>
              </a:rPr>
              <a:t>v</a:t>
            </a:r>
            <a:r>
              <a:rPr sz="1100" spc="-10" dirty="0">
                <a:latin typeface="Arial"/>
                <a:cs typeface="Arial"/>
              </a:rPr>
              <a:t>i</a:t>
            </a:r>
            <a:r>
              <a:rPr sz="1100" spc="10" dirty="0">
                <a:latin typeface="Arial"/>
                <a:cs typeface="Arial"/>
              </a:rPr>
              <a:t>s</a:t>
            </a:r>
            <a:r>
              <a:rPr sz="1100" spc="-10" dirty="0">
                <a:latin typeface="Arial"/>
                <a:cs typeface="Arial"/>
              </a:rPr>
              <a:t>i</a:t>
            </a:r>
            <a:r>
              <a:rPr sz="1100" spc="25" dirty="0">
                <a:latin typeface="Arial"/>
                <a:cs typeface="Arial"/>
              </a:rPr>
              <a:t>on</a:t>
            </a:r>
            <a:endParaRPr sz="1100" dirty="0">
              <a:latin typeface="Arial"/>
              <a:cs typeface="Arial"/>
            </a:endParaRPr>
          </a:p>
          <a:p>
            <a:pPr>
              <a:lnSpc>
                <a:spcPct val="100000"/>
              </a:lnSpc>
              <a:spcBef>
                <a:spcPts val="20"/>
              </a:spcBef>
            </a:pPr>
            <a:endParaRPr sz="1200" dirty="0">
              <a:latin typeface="Arial"/>
              <a:cs typeface="Arial"/>
            </a:endParaRPr>
          </a:p>
          <a:p>
            <a:pPr marL="12700">
              <a:lnSpc>
                <a:spcPct val="100000"/>
              </a:lnSpc>
            </a:pPr>
            <a:r>
              <a:rPr sz="1100" dirty="0">
                <a:latin typeface="Arial"/>
                <a:cs typeface="Arial"/>
              </a:rPr>
              <a:t>N</a:t>
            </a:r>
            <a:r>
              <a:rPr sz="1100" spc="25" dirty="0">
                <a:latin typeface="Arial"/>
                <a:cs typeface="Arial"/>
              </a:rPr>
              <a:t>o</a:t>
            </a:r>
            <a:r>
              <a:rPr sz="1100" spc="5" dirty="0">
                <a:latin typeface="Arial"/>
                <a:cs typeface="Arial"/>
              </a:rPr>
              <a:t>v</a:t>
            </a:r>
            <a:r>
              <a:rPr sz="1100" spc="25" dirty="0">
                <a:latin typeface="Arial"/>
                <a:cs typeface="Arial"/>
              </a:rPr>
              <a:t>e</a:t>
            </a:r>
            <a:r>
              <a:rPr sz="1100" spc="-40" dirty="0">
                <a:latin typeface="Arial"/>
                <a:cs typeface="Arial"/>
              </a:rPr>
              <a:t>m</a:t>
            </a:r>
            <a:r>
              <a:rPr sz="1100" spc="25" dirty="0">
                <a:latin typeface="Arial"/>
                <a:cs typeface="Arial"/>
              </a:rPr>
              <a:t>be</a:t>
            </a:r>
            <a:r>
              <a:rPr sz="1100" spc="5" dirty="0">
                <a:latin typeface="Arial"/>
                <a:cs typeface="Arial"/>
              </a:rPr>
              <a:t>r</a:t>
            </a:r>
            <a:r>
              <a:rPr sz="1100" spc="-40" dirty="0">
                <a:latin typeface="Arial"/>
                <a:cs typeface="Arial"/>
              </a:rPr>
              <a:t> </a:t>
            </a:r>
            <a:r>
              <a:rPr sz="1100" spc="25" dirty="0">
                <a:latin typeface="Arial"/>
                <a:cs typeface="Arial"/>
              </a:rPr>
              <a:t>15</a:t>
            </a:r>
            <a:r>
              <a:rPr sz="1100" spc="5" dirty="0">
                <a:latin typeface="Arial"/>
                <a:cs typeface="Arial"/>
              </a:rPr>
              <a:t>,</a:t>
            </a:r>
            <a:r>
              <a:rPr sz="1100" spc="-60" dirty="0">
                <a:latin typeface="Arial"/>
                <a:cs typeface="Arial"/>
              </a:rPr>
              <a:t> </a:t>
            </a:r>
            <a:r>
              <a:rPr sz="1100" spc="25" dirty="0">
                <a:latin typeface="Arial"/>
                <a:cs typeface="Arial"/>
              </a:rPr>
              <a:t>2022</a:t>
            </a:r>
            <a:endParaRPr sz="1100" dirty="0">
              <a:latin typeface="Arial"/>
              <a:cs typeface="Arial"/>
            </a:endParaRPr>
          </a:p>
        </p:txBody>
      </p:sp>
    </p:spTree>
    <p:extLst>
      <p:ext uri="{BB962C8B-B14F-4D97-AF65-F5344CB8AC3E}">
        <p14:creationId xmlns:p14="http://schemas.microsoft.com/office/powerpoint/2010/main" val="491487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B168-4554-684F-9750-DA1E9BE008A5}"/>
              </a:ext>
            </a:extLst>
          </p:cNvPr>
          <p:cNvSpPr>
            <a:spLocks noGrp="1"/>
          </p:cNvSpPr>
          <p:nvPr>
            <p:ph type="title"/>
          </p:nvPr>
        </p:nvSpPr>
        <p:spPr>
          <a:xfrm>
            <a:off x="457200" y="800100"/>
            <a:ext cx="9144000" cy="304699"/>
          </a:xfrm>
        </p:spPr>
        <p:txBody>
          <a:bodyPr/>
          <a:lstStyle/>
          <a:p>
            <a:pPr fontAlgn="auto">
              <a:spcAft>
                <a:spcPts val="0"/>
              </a:spcAft>
              <a:defRPr/>
            </a:pPr>
            <a:r>
              <a:rPr sz="2200" dirty="0"/>
              <a:t>DISCLOSURE NOTES</a:t>
            </a:r>
          </a:p>
        </p:txBody>
      </p:sp>
      <p:sp>
        <p:nvSpPr>
          <p:cNvPr id="4" name="Rectangle 3">
            <a:extLst>
              <a:ext uri="{FF2B5EF4-FFF2-40B4-BE49-F238E27FC236}">
                <a16:creationId xmlns:a16="http://schemas.microsoft.com/office/drawing/2014/main" id="{657EA5EE-CB29-C041-B29D-0BE7F66EA336}"/>
              </a:ext>
            </a:extLst>
          </p:cNvPr>
          <p:cNvSpPr/>
          <p:nvPr/>
        </p:nvSpPr>
        <p:spPr>
          <a:xfrm>
            <a:off x="457199" y="1024996"/>
            <a:ext cx="9189516" cy="5985497"/>
          </a:xfrm>
          <a:prstGeom prst="rect">
            <a:avLst/>
          </a:prstGeom>
        </p:spPr>
        <p:txBody>
          <a:bodyPr lIns="0" numCol="2" spcCol="365760"/>
          <a:lstStyle/>
          <a:p>
            <a:pPr marL="0" marR="0" lvl="0" indent="0" algn="just" defTabSz="457200"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Past performance is not indicative of future results.</a:t>
            </a:r>
          </a:p>
          <a:p>
            <a:pPr marL="0" marR="0" lvl="0" indent="0" algn="just" defTabSz="457200"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just" eaLnBrk="1" fontAlgn="auto" hangingPunct="1">
              <a:spcBef>
                <a:spcPts val="0"/>
              </a:spcBef>
              <a:spcAft>
                <a:spcPts val="0"/>
              </a:spcAf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Definition of the Firm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ARS Investment Partners, LLC (“ARS”) was originally founded as A.R. Schmeidler &amp; Co., Inc. in 1971 and is majority-owned by Artemis US Corporation. Artemis US Corporation is 100% owned by Artemis Corporation, an Ontario, Canada entity, which is in turn 100% owned by Artemis Investment Management Corporation, a financial services firm headquartered in Toronto, Ontario, Canada. Mr. Miles Nadal is the controlling shareholder of Artemis Investment Management Corporation. ARS is a registered investment adviser under the Investment Advisers Act of 1940. ARS claims compliance with the Global Investment Performance Standards (GIPS). ARS has been independently verified for the periods 1/1/2000 through 12/31/21. A firm that claims compliance with the GIPS standards must establish policies and procedures for complying with all the applicable requirements of the GIPS standards.  Verification provides assurance on whether the firm's policies and procedures related to composite and pooled fund maintenance, as well as the calculation, presentation, and distribution of performance, have been designed in compliance with the GIPS standards and have been implemented on a firm-wide basis.  Verification does not provide assurance on the accuracy of any specific performance report. Benchmark returns are not covered by the report of independent verifiers.</a:t>
            </a:r>
          </a:p>
          <a:p>
            <a:pPr algn="just" eaLnBrk="1" fontAlgn="auto" hangingPunct="1">
              <a:spcBef>
                <a:spcPts val="0"/>
              </a:spcBef>
              <a:spcAft>
                <a:spcPts val="0"/>
              </a:spcAf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ju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information in this document is believed to be correct at the time of compilation, but no warranty of accuracy or reliability is given and no responsibility arising in any other way for errors and omissions (including responsibility to any person by reason of negligence) is accepted by ARS its officers, employees or agents. The information contained herein is current as of the date hereof but may become outdated or subsequently may change. ARS does not undertake any obligation to update the information contained herein in light of later circumstances or events. This document contains general information only and is not intended to be relied upon as a forecast, research, investment advice, or a recommendation, offer or solicitation to buy or sell any securities or to adopt any investment strategy. Nothing in this presentation constitutes financial, legal, or tax advice. This information is property of ARS and is intended only for intended recipients and their authorized agents and representatives and may not be reproduced or distributed to any other person without prior written consent. Any distribution to social media is a willful violation of the confidential and regulatory strictures that govern this document. </a:t>
            </a:r>
          </a:p>
          <a:p>
            <a:pPr algn="just">
              <a:defRPr/>
            </a:pPr>
            <a:endParaRPr lang="en-US" sz="1200" dirty="0">
              <a:solidFill>
                <a:prstClr val="black"/>
              </a:solidFill>
              <a:latin typeface="Arial" panose="020B0604020202020204" pitchFamily="34" charset="0"/>
              <a:cs typeface="Arial" panose="020B0604020202020204" pitchFamily="34"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information contained herein is not warranted to be accurate, complete, or timely. Other data provided may be based upon information received from third parties which is believed to be accurate, but no representation is made that the information provided is accurate and complete. Please be sure to refer to your custodial account statement(s) as the true and accurate record of your portfolio holdings and transactions.</a:t>
            </a: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GIPS® is a registered trademark of CFA Institute. CFA Institute does not endorse or promote this organization, nor does it warrant the accuracy or quality of the content contained herein.</a:t>
            </a: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data is subject to change.</a:t>
            </a:r>
          </a:p>
          <a:p>
            <a:pPr algn="ju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just" eaLnBrk="1" fontAlgn="auto" hangingPunct="1">
              <a:spcBef>
                <a:spcPts val="0"/>
              </a:spcBef>
              <a:spcAft>
                <a:spcPts val="0"/>
              </a:spcAf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just" eaLnBrk="1" fontAlgn="auto" hangingPunct="1">
              <a:spcBef>
                <a:spcPts val="0"/>
              </a:spcBef>
              <a:spcAft>
                <a:spcPts val="0"/>
              </a:spcAf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Action Button: Blank 11">
            <a:hlinkClick r:id="rId3" action="ppaction://hlinksldjump" highlightClick="1"/>
            <a:extLst>
              <a:ext uri="{FF2B5EF4-FFF2-40B4-BE49-F238E27FC236}">
                <a16:creationId xmlns:a16="http://schemas.microsoft.com/office/drawing/2014/main" id="{D921D080-F2AA-F64F-BB2F-79268523879B}"/>
              </a:ext>
            </a:extLst>
          </p:cNvPr>
          <p:cNvSpPr/>
          <p:nvPr/>
        </p:nvSpPr>
        <p:spPr>
          <a:xfrm>
            <a:off x="498475" y="31750"/>
            <a:ext cx="1708150" cy="25717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Action Button: Blank 13">
            <a:hlinkClick r:id="" action="ppaction://noaction" highlightClick="1"/>
            <a:extLst>
              <a:ext uri="{FF2B5EF4-FFF2-40B4-BE49-F238E27FC236}">
                <a16:creationId xmlns:a16="http://schemas.microsoft.com/office/drawing/2014/main" id="{CE5191D0-5C19-7242-9F9F-9B41956A19CF}"/>
              </a:ext>
            </a:extLst>
          </p:cNvPr>
          <p:cNvSpPr/>
          <p:nvPr/>
        </p:nvSpPr>
        <p:spPr>
          <a:xfrm>
            <a:off x="4175125" y="31750"/>
            <a:ext cx="1708150" cy="25717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Action Button: Blank 14">
            <a:hlinkClick r:id="" action="ppaction://noaction" highlightClick="1"/>
            <a:extLst>
              <a:ext uri="{FF2B5EF4-FFF2-40B4-BE49-F238E27FC236}">
                <a16:creationId xmlns:a16="http://schemas.microsoft.com/office/drawing/2014/main" id="{497D41F5-5B91-BC41-8247-9B7C58F9913D}"/>
              </a:ext>
            </a:extLst>
          </p:cNvPr>
          <p:cNvSpPr/>
          <p:nvPr/>
        </p:nvSpPr>
        <p:spPr>
          <a:xfrm>
            <a:off x="6013450" y="31750"/>
            <a:ext cx="1708150" cy="25717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1638A5A-3A49-DDE8-9A7F-8661EC42B9A6}"/>
              </a:ext>
            </a:extLst>
          </p:cNvPr>
          <p:cNvSpPr txBox="1"/>
          <p:nvPr/>
        </p:nvSpPr>
        <p:spPr>
          <a:xfrm>
            <a:off x="5153025" y="6507691"/>
            <a:ext cx="3429000" cy="239713"/>
          </a:xfrm>
          <a:prstGeom prst="rect">
            <a:avLst/>
          </a:prstGeom>
          <a:noFill/>
          <a:ln w="6350">
            <a:solidFill>
              <a:schemeClr val="tx1"/>
            </a:solidFill>
          </a:ln>
        </p:spPr>
        <p:txBody>
          <a:bodyPr lIns="50292" rIns="50292">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Not FDIC-Insured. Not Bank-Guaranteed. May Lose Value.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800100"/>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1420C99E-3D58-4C01-B803-804814DBCA0E}"/>
              </a:ext>
            </a:extLst>
          </p:cNvPr>
          <p:cNvSpPr txBox="1"/>
          <p:nvPr/>
        </p:nvSpPr>
        <p:spPr>
          <a:xfrm>
            <a:off x="511224" y="1201479"/>
            <a:ext cx="9212249"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dirty="0">
                <a:solidFill>
                  <a:srgbClr val="BB8A48"/>
                </a:solidFill>
                <a:latin typeface="Arial" panose="020B0604020202020204" pitchFamily="34" charset="0"/>
                <a:cs typeface="Arial" panose="020B0604020202020204" pitchFamily="34" charset="0"/>
              </a:rPr>
              <a:t>GEOPOLITICAL FRAGMENTATION CHANGING OUR WORLD AND DEFINING NEW INVESTMENT OPPORTUNITIES   </a:t>
            </a:r>
            <a:endParaRPr lang="en-US" sz="2000" b="1" i="0" u="none" strike="noStrike" kern="1200" baseline="0" dirty="0">
              <a:solidFill>
                <a:srgbClr val="BB8A48"/>
              </a:solidFill>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3A787780-5AA7-9D44-A043-81DCBA4E897C}"/>
              </a:ext>
            </a:extLst>
          </p:cNvPr>
          <p:cNvPicPr>
            <a:picLocks noChangeAspect="1"/>
          </p:cNvPicPr>
          <p:nvPr/>
        </p:nvPicPr>
        <p:blipFill>
          <a:blip r:embed="rId3"/>
          <a:stretch>
            <a:fillRect/>
          </a:stretch>
        </p:blipFill>
        <p:spPr>
          <a:xfrm>
            <a:off x="457200" y="1929808"/>
            <a:ext cx="9144000" cy="4699591"/>
          </a:xfrm>
          <a:prstGeom prst="rect">
            <a:avLst/>
          </a:prstGeom>
        </p:spPr>
      </p:pic>
    </p:spTree>
    <p:extLst>
      <p:ext uri="{BB962C8B-B14F-4D97-AF65-F5344CB8AC3E}">
        <p14:creationId xmlns:p14="http://schemas.microsoft.com/office/powerpoint/2010/main" val="1482631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800100"/>
            <a:ext cx="9144000" cy="304699"/>
          </a:xfrm>
        </p:spPr>
        <p:txBody>
          <a:bodyPr/>
          <a:lstStyle/>
          <a:p>
            <a:pPr fontAlgn="auto">
              <a:spcAft>
                <a:spcPts val="0"/>
              </a:spcAft>
              <a:defRPr/>
            </a:pPr>
            <a:r>
              <a:rPr lang="en-US" sz="2200" dirty="0"/>
              <a:t>Investing in turbulent times</a:t>
            </a:r>
            <a:endParaRPr sz="2200" dirty="0"/>
          </a:p>
        </p:txBody>
      </p:sp>
      <p:sp>
        <p:nvSpPr>
          <p:cNvPr id="6" name="TextBox 5">
            <a:extLst>
              <a:ext uri="{FF2B5EF4-FFF2-40B4-BE49-F238E27FC236}">
                <a16:creationId xmlns:a16="http://schemas.microsoft.com/office/drawing/2014/main" id="{60D7DF89-963E-DC2C-EB92-B35A8417CB3F}"/>
              </a:ext>
            </a:extLst>
          </p:cNvPr>
          <p:cNvSpPr txBox="1"/>
          <p:nvPr/>
        </p:nvSpPr>
        <p:spPr>
          <a:xfrm>
            <a:off x="398715" y="6769037"/>
            <a:ext cx="50292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World Bank</a:t>
            </a:r>
          </a:p>
        </p:txBody>
      </p:sp>
      <p:pic>
        <p:nvPicPr>
          <p:cNvPr id="5" name="Picture 4">
            <a:extLst>
              <a:ext uri="{FF2B5EF4-FFF2-40B4-BE49-F238E27FC236}">
                <a16:creationId xmlns:a16="http://schemas.microsoft.com/office/drawing/2014/main" id="{A40FD502-C1AB-34A8-2745-A0758254665D}"/>
              </a:ext>
            </a:extLst>
          </p:cNvPr>
          <p:cNvPicPr>
            <a:picLocks noChangeAspect="1"/>
          </p:cNvPicPr>
          <p:nvPr/>
        </p:nvPicPr>
        <p:blipFill>
          <a:blip r:embed="rId3"/>
          <a:stretch>
            <a:fillRect/>
          </a:stretch>
        </p:blipFill>
        <p:spPr>
          <a:xfrm>
            <a:off x="457200" y="2041451"/>
            <a:ext cx="9144000" cy="4673009"/>
          </a:xfrm>
          <a:prstGeom prst="rect">
            <a:avLst/>
          </a:prstGeom>
        </p:spPr>
      </p:pic>
      <p:sp>
        <p:nvSpPr>
          <p:cNvPr id="3" name="TextBox 2">
            <a:extLst>
              <a:ext uri="{FF2B5EF4-FFF2-40B4-BE49-F238E27FC236}">
                <a16:creationId xmlns:a16="http://schemas.microsoft.com/office/drawing/2014/main" id="{8B91668E-4022-ABF8-BB49-0A5FFBC92F8A}"/>
              </a:ext>
            </a:extLst>
          </p:cNvPr>
          <p:cNvSpPr txBox="1"/>
          <p:nvPr/>
        </p:nvSpPr>
        <p:spPr>
          <a:xfrm>
            <a:off x="404030" y="1112225"/>
            <a:ext cx="821365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i="0" u="none" strike="noStrike" kern="1200" baseline="0" dirty="0">
                <a:solidFill>
                  <a:srgbClr val="BB8A48"/>
                </a:solidFill>
                <a:latin typeface="Arial" panose="020B0604020202020204" pitchFamily="34" charset="0"/>
                <a:ea typeface="+mn-ea"/>
                <a:cs typeface="Arial" panose="020B0604020202020204" pitchFamily="34" charset="0"/>
              </a:rPr>
              <a:t>WE ARE </a:t>
            </a:r>
            <a:r>
              <a:rPr lang="en-US" sz="2000" b="1" dirty="0">
                <a:solidFill>
                  <a:srgbClr val="BB8A48"/>
                </a:solidFill>
                <a:latin typeface="Arial" panose="020B0604020202020204" pitchFamily="34" charset="0"/>
                <a:cs typeface="Arial" panose="020B0604020202020204" pitchFamily="34" charset="0"/>
              </a:rPr>
              <a:t>AT AN INFLECTION POINT</a:t>
            </a:r>
            <a:r>
              <a:rPr lang="en-US" sz="2000" b="1" i="0" u="none" strike="noStrike" kern="1200" baseline="0" dirty="0">
                <a:solidFill>
                  <a:srgbClr val="BB8A48"/>
                </a:solidFill>
                <a:latin typeface="Arial" panose="020B0604020202020204" pitchFamily="34" charset="0"/>
                <a:ea typeface="+mn-ea"/>
                <a:cs typeface="Arial" panose="020B0604020202020204" pitchFamily="34" charset="0"/>
              </a:rPr>
              <a:t> IN GLOBALIZATION – DECOUPLE, DERISK OR DIVERSIFY </a:t>
            </a:r>
          </a:p>
        </p:txBody>
      </p:sp>
    </p:spTree>
    <p:extLst>
      <p:ext uri="{BB962C8B-B14F-4D97-AF65-F5344CB8AC3E}">
        <p14:creationId xmlns:p14="http://schemas.microsoft.com/office/powerpoint/2010/main" val="50152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92454"/>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1420C99E-3D58-4C01-B803-804814DBCA0E}"/>
              </a:ext>
            </a:extLst>
          </p:cNvPr>
          <p:cNvSpPr txBox="1"/>
          <p:nvPr/>
        </p:nvSpPr>
        <p:spPr>
          <a:xfrm>
            <a:off x="511225" y="1169581"/>
            <a:ext cx="885074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dirty="0">
                <a:solidFill>
                  <a:srgbClr val="BB8A48"/>
                </a:solidFill>
                <a:latin typeface="Arial" panose="020B0604020202020204" pitchFamily="34" charset="0"/>
                <a:cs typeface="Arial" panose="020B0604020202020204" pitchFamily="34" charset="0"/>
              </a:rPr>
              <a:t>INFLATION REMAINS WELL ABOVE TARGET</a:t>
            </a:r>
            <a:r>
              <a:rPr lang="en-US" sz="2000" b="1" i="0" u="none" strike="noStrike" kern="1200" baseline="0" dirty="0">
                <a:solidFill>
                  <a:srgbClr val="BB8A48"/>
                </a:solidFill>
                <a:latin typeface="Arial" panose="020B0604020202020204" pitchFamily="34" charset="0"/>
                <a:ea typeface="+mn-ea"/>
                <a:cs typeface="Arial" panose="020B0604020202020204" pitchFamily="34" charset="0"/>
              </a:rPr>
              <a:t> </a:t>
            </a:r>
          </a:p>
        </p:txBody>
      </p:sp>
      <p:sp>
        <p:nvSpPr>
          <p:cNvPr id="5" name="TextBox 4">
            <a:extLst>
              <a:ext uri="{FF2B5EF4-FFF2-40B4-BE49-F238E27FC236}">
                <a16:creationId xmlns:a16="http://schemas.microsoft.com/office/drawing/2014/main" id="{827A3E86-B096-CA6F-5B56-10DBFB3FF6B0}"/>
              </a:ext>
            </a:extLst>
          </p:cNvPr>
          <p:cNvSpPr txBox="1"/>
          <p:nvPr/>
        </p:nvSpPr>
        <p:spPr>
          <a:xfrm>
            <a:off x="324287" y="6832834"/>
            <a:ext cx="50292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International Monetary Fund, April 2023</a:t>
            </a:r>
          </a:p>
        </p:txBody>
      </p:sp>
      <p:pic>
        <p:nvPicPr>
          <p:cNvPr id="8" name="Picture 7">
            <a:extLst>
              <a:ext uri="{FF2B5EF4-FFF2-40B4-BE49-F238E27FC236}">
                <a16:creationId xmlns:a16="http://schemas.microsoft.com/office/drawing/2014/main" id="{E8023DEB-B01A-9B99-C08A-7F3D0F7FD1B8}"/>
              </a:ext>
            </a:extLst>
          </p:cNvPr>
          <p:cNvPicPr>
            <a:picLocks noChangeAspect="1"/>
          </p:cNvPicPr>
          <p:nvPr/>
        </p:nvPicPr>
        <p:blipFill>
          <a:blip r:embed="rId3"/>
          <a:stretch>
            <a:fillRect/>
          </a:stretch>
        </p:blipFill>
        <p:spPr>
          <a:xfrm>
            <a:off x="457200" y="1854485"/>
            <a:ext cx="9082355" cy="5026288"/>
          </a:xfrm>
          <a:prstGeom prst="rect">
            <a:avLst/>
          </a:prstGeom>
        </p:spPr>
      </p:pic>
    </p:spTree>
    <p:extLst>
      <p:ext uri="{BB962C8B-B14F-4D97-AF65-F5344CB8AC3E}">
        <p14:creationId xmlns:p14="http://schemas.microsoft.com/office/powerpoint/2010/main" val="387892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800100"/>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1420C99E-3D58-4C01-B803-804814DBCA0E}"/>
              </a:ext>
            </a:extLst>
          </p:cNvPr>
          <p:cNvSpPr txBox="1"/>
          <p:nvPr/>
        </p:nvSpPr>
        <p:spPr>
          <a:xfrm>
            <a:off x="511225" y="1153632"/>
            <a:ext cx="885074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dirty="0">
                <a:solidFill>
                  <a:srgbClr val="BB8A48"/>
                </a:solidFill>
                <a:latin typeface="Arial" panose="020B0604020202020204" pitchFamily="34" charset="0"/>
                <a:cs typeface="Arial" panose="020B0604020202020204" pitchFamily="34" charset="0"/>
              </a:rPr>
              <a:t>INFLATION IS PUSHING GLOBAL RATES TO 15-YEAR HIGHS</a:t>
            </a:r>
            <a:r>
              <a:rPr lang="en-US" sz="2000" b="1" i="0" u="none" strike="noStrike" kern="1200" baseline="0" dirty="0">
                <a:solidFill>
                  <a:srgbClr val="BB8A48"/>
                </a:solidFill>
                <a:latin typeface="Arial" panose="020B0604020202020204" pitchFamily="34" charset="0"/>
                <a:ea typeface="+mn-ea"/>
                <a:cs typeface="Arial" panose="020B0604020202020204" pitchFamily="34" charset="0"/>
              </a:rPr>
              <a:t> </a:t>
            </a:r>
          </a:p>
        </p:txBody>
      </p:sp>
      <p:sp>
        <p:nvSpPr>
          <p:cNvPr id="5" name="TextBox 4">
            <a:extLst>
              <a:ext uri="{FF2B5EF4-FFF2-40B4-BE49-F238E27FC236}">
                <a16:creationId xmlns:a16="http://schemas.microsoft.com/office/drawing/2014/main" id="{827A3E86-B096-CA6F-5B56-10DBFB3FF6B0}"/>
              </a:ext>
            </a:extLst>
          </p:cNvPr>
          <p:cNvSpPr txBox="1"/>
          <p:nvPr/>
        </p:nvSpPr>
        <p:spPr>
          <a:xfrm>
            <a:off x="324287" y="6832834"/>
            <a:ext cx="50292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Bloomberg</a:t>
            </a:r>
          </a:p>
        </p:txBody>
      </p:sp>
      <p:pic>
        <p:nvPicPr>
          <p:cNvPr id="4" name="Picture 3">
            <a:extLst>
              <a:ext uri="{FF2B5EF4-FFF2-40B4-BE49-F238E27FC236}">
                <a16:creationId xmlns:a16="http://schemas.microsoft.com/office/drawing/2014/main" id="{BB9A99F4-0B23-14BA-EF7C-51B4406D5CB0}"/>
              </a:ext>
            </a:extLst>
          </p:cNvPr>
          <p:cNvPicPr>
            <a:picLocks noChangeAspect="1"/>
          </p:cNvPicPr>
          <p:nvPr/>
        </p:nvPicPr>
        <p:blipFill>
          <a:blip r:embed="rId3"/>
          <a:stretch>
            <a:fillRect/>
          </a:stretch>
        </p:blipFill>
        <p:spPr>
          <a:xfrm>
            <a:off x="457200" y="1881963"/>
            <a:ext cx="9144000" cy="4860229"/>
          </a:xfrm>
          <a:prstGeom prst="rect">
            <a:avLst/>
          </a:prstGeom>
        </p:spPr>
      </p:pic>
    </p:spTree>
    <p:extLst>
      <p:ext uri="{BB962C8B-B14F-4D97-AF65-F5344CB8AC3E}">
        <p14:creationId xmlns:p14="http://schemas.microsoft.com/office/powerpoint/2010/main" val="75755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800100"/>
            <a:ext cx="9144000" cy="304699"/>
          </a:xfrm>
        </p:spPr>
        <p:txBody>
          <a:bodyPr/>
          <a:lstStyle/>
          <a:p>
            <a:pPr fontAlgn="auto">
              <a:spcAft>
                <a:spcPts val="0"/>
              </a:spcAft>
              <a:defRPr/>
            </a:pPr>
            <a:r>
              <a:rPr lang="en-US" sz="2200" dirty="0"/>
              <a:t>Investing in turbulent times</a:t>
            </a:r>
            <a:endParaRPr sz="2200" dirty="0"/>
          </a:p>
        </p:txBody>
      </p:sp>
      <p:sp>
        <p:nvSpPr>
          <p:cNvPr id="3" name="TextBox 2">
            <a:extLst>
              <a:ext uri="{FF2B5EF4-FFF2-40B4-BE49-F238E27FC236}">
                <a16:creationId xmlns:a16="http://schemas.microsoft.com/office/drawing/2014/main" id="{1420C99E-3D58-4C01-B803-804814DBCA0E}"/>
              </a:ext>
            </a:extLst>
          </p:cNvPr>
          <p:cNvSpPr txBox="1"/>
          <p:nvPr/>
        </p:nvSpPr>
        <p:spPr>
          <a:xfrm>
            <a:off x="511224" y="1201479"/>
            <a:ext cx="9212249"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dirty="0">
                <a:solidFill>
                  <a:srgbClr val="BB8A48"/>
                </a:solidFill>
                <a:latin typeface="Arial" panose="020B0604020202020204" pitchFamily="34" charset="0"/>
                <a:cs typeface="Arial" panose="020B0604020202020204" pitchFamily="34" charset="0"/>
              </a:rPr>
              <a:t>THE REINDUSTRIALIZATION OF THE GLOBAL ECONOMY</a:t>
            </a:r>
            <a:endParaRPr lang="en-US" sz="2000" b="1" i="0" u="none" strike="noStrike" kern="1200" baseline="0" dirty="0">
              <a:solidFill>
                <a:srgbClr val="BB8A48"/>
              </a:solidFill>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8C2F524-33A0-F528-C085-1157ADE0F945}"/>
              </a:ext>
            </a:extLst>
          </p:cNvPr>
          <p:cNvPicPr>
            <a:picLocks noChangeAspect="1"/>
          </p:cNvPicPr>
          <p:nvPr/>
        </p:nvPicPr>
        <p:blipFill>
          <a:blip r:embed="rId3"/>
          <a:stretch>
            <a:fillRect/>
          </a:stretch>
        </p:blipFill>
        <p:spPr>
          <a:xfrm>
            <a:off x="457200" y="1594883"/>
            <a:ext cx="9144000" cy="5179616"/>
          </a:xfrm>
          <a:prstGeom prst="rect">
            <a:avLst/>
          </a:prstGeom>
        </p:spPr>
      </p:pic>
    </p:spTree>
    <p:extLst>
      <p:ext uri="{BB962C8B-B14F-4D97-AF65-F5344CB8AC3E}">
        <p14:creationId xmlns:p14="http://schemas.microsoft.com/office/powerpoint/2010/main" val="72029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07DD-62C1-4F8E-926F-7FF01B415B66}"/>
              </a:ext>
            </a:extLst>
          </p:cNvPr>
          <p:cNvSpPr>
            <a:spLocks noGrp="1"/>
          </p:cNvSpPr>
          <p:nvPr>
            <p:ph type="title"/>
          </p:nvPr>
        </p:nvSpPr>
        <p:spPr>
          <a:xfrm>
            <a:off x="457199" y="799886"/>
            <a:ext cx="9143999" cy="332399"/>
          </a:xfrm>
        </p:spPr>
        <p:txBody>
          <a:bodyPr/>
          <a:lstStyle/>
          <a:p>
            <a:r>
              <a:rPr lang="en-US" sz="2400" spc="-10" dirty="0"/>
              <a:t>Investing in turbulent times</a:t>
            </a:r>
            <a:endParaRPr lang="en-US" sz="2400" dirty="0"/>
          </a:p>
        </p:txBody>
      </p:sp>
      <p:graphicFrame>
        <p:nvGraphicFramePr>
          <p:cNvPr id="12" name="Table 11">
            <a:extLst>
              <a:ext uri="{FF2B5EF4-FFF2-40B4-BE49-F238E27FC236}">
                <a16:creationId xmlns:a16="http://schemas.microsoft.com/office/drawing/2014/main" id="{FC61661F-39EB-4B69-91CC-F535CEAC3645}"/>
              </a:ext>
            </a:extLst>
          </p:cNvPr>
          <p:cNvGraphicFramePr>
            <a:graphicFrameLocks noGrp="1"/>
          </p:cNvGraphicFramePr>
          <p:nvPr>
            <p:extLst>
              <p:ext uri="{D42A27DB-BD31-4B8C-83A1-F6EECF244321}">
                <p14:modId xmlns:p14="http://schemas.microsoft.com/office/powerpoint/2010/main" val="2480255377"/>
              </p:ext>
            </p:extLst>
          </p:nvPr>
        </p:nvGraphicFramePr>
        <p:xfrm>
          <a:off x="457198" y="1132288"/>
          <a:ext cx="9059336" cy="5953760"/>
        </p:xfrm>
        <a:graphic>
          <a:graphicData uri="http://schemas.openxmlformats.org/drawingml/2006/table">
            <a:tbl>
              <a:tblPr firstRow="1" bandRow="1">
                <a:tableStyleId>{5C22544A-7EE6-4342-B048-85BDC9FD1C3A}</a:tableStyleId>
              </a:tblPr>
              <a:tblGrid>
                <a:gridCol w="4529668">
                  <a:extLst>
                    <a:ext uri="{9D8B030D-6E8A-4147-A177-3AD203B41FA5}">
                      <a16:colId xmlns:a16="http://schemas.microsoft.com/office/drawing/2014/main" val="388905616"/>
                    </a:ext>
                  </a:extLst>
                </a:gridCol>
                <a:gridCol w="4529668">
                  <a:extLst>
                    <a:ext uri="{9D8B030D-6E8A-4147-A177-3AD203B41FA5}">
                      <a16:colId xmlns:a16="http://schemas.microsoft.com/office/drawing/2014/main" val="1489119226"/>
                    </a:ext>
                  </a:extLst>
                </a:gridCol>
              </a:tblGrid>
              <a:tr h="4636122">
                <a:tc gridSpan="2">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sz="2000" b="1" i="0" u="none" strike="noStrike" kern="1200" baseline="0" dirty="0">
                          <a:solidFill>
                            <a:srgbClr val="BB8A48"/>
                          </a:solidFill>
                          <a:latin typeface="Arial" panose="020B0604020202020204" pitchFamily="34" charset="0"/>
                          <a:ea typeface="+mn-ea"/>
                          <a:cs typeface="Arial" panose="020B0604020202020204" pitchFamily="34" charset="0"/>
                        </a:rPr>
                        <a:t>POLICY IS DEFINING THE INVESTMENT OPPORTUNITIES AND COMPETITIVENESS</a:t>
                      </a:r>
                      <a:endParaRPr lang="en-US" sz="1800" b="1" i="0" u="none" strike="noStrike" kern="1200" baseline="0" dirty="0">
                        <a:solidFill>
                          <a:srgbClr val="BB8A48"/>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20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US" sz="2000" b="0" i="0" u="none" strike="noStrike" kern="1200" baseline="0" dirty="0">
                          <a:solidFill>
                            <a:srgbClr val="002A5A"/>
                          </a:solidFill>
                          <a:latin typeface="Arial" panose="020B0604020202020204" pitchFamily="34" charset="0"/>
                          <a:ea typeface="+mn-ea"/>
                          <a:cs typeface="Arial" panose="020B0604020202020204" pitchFamily="34" charset="0"/>
                        </a:rPr>
                        <a:t>Government incentive schemes driving capital flows</a:t>
                      </a:r>
                    </a:p>
                    <a:p>
                      <a:pPr marL="342900" marR="0" lvl="0" indent="-34290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endParaRPr lang="en-US" sz="20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US" sz="2000" b="0" i="0" u="none" strike="noStrike" kern="1200" baseline="0" dirty="0">
                          <a:solidFill>
                            <a:srgbClr val="002A5A"/>
                          </a:solidFill>
                          <a:latin typeface="Arial" panose="020B0604020202020204" pitchFamily="34" charset="0"/>
                          <a:ea typeface="+mn-ea"/>
                          <a:cs typeface="Arial" panose="020B0604020202020204" pitchFamily="34" charset="0"/>
                        </a:rPr>
                        <a:t>China has long defined its strategically vital industries in its 5-year plans </a:t>
                      </a: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2000" b="0" i="0" u="none" strike="noStrike" kern="1200" baseline="0" dirty="0">
                        <a:solidFill>
                          <a:srgbClr val="002A5A"/>
                        </a:solidFill>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US" sz="2000" b="0" i="0" u="none" strike="noStrike" kern="1200" baseline="0" dirty="0">
                          <a:solidFill>
                            <a:srgbClr val="002A5A"/>
                          </a:solidFill>
                          <a:latin typeface="Arial" panose="020B0604020202020204" pitchFamily="34" charset="0"/>
                          <a:ea typeface="+mn-ea"/>
                          <a:cs typeface="Arial" panose="020B0604020202020204" pitchFamily="34" charset="0"/>
                        </a:rPr>
                        <a:t>United States policy response has been impressive</a:t>
                      </a: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lang="en-US" sz="2000" b="0" i="0" u="none" strike="noStrike" kern="1200" baseline="0" dirty="0">
                          <a:solidFill>
                            <a:srgbClr val="002A5A"/>
                          </a:solidFill>
                          <a:latin typeface="Arial" panose="020B0604020202020204" pitchFamily="34" charset="0"/>
                          <a:ea typeface="+mn-ea"/>
                          <a:cs typeface="Arial" panose="020B0604020202020204" pitchFamily="34" charset="0"/>
                        </a:rPr>
                        <a:t>     - Infrastructure Act</a:t>
                      </a: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lang="en-US" sz="2000" b="0" i="0" u="none" strike="noStrike" kern="1200" baseline="0" dirty="0">
                          <a:solidFill>
                            <a:srgbClr val="002A5A"/>
                          </a:solidFill>
                          <a:latin typeface="Arial" panose="020B0604020202020204" pitchFamily="34" charset="0"/>
                          <a:ea typeface="+mn-ea"/>
                          <a:cs typeface="Arial" panose="020B0604020202020204" pitchFamily="34" charset="0"/>
                        </a:rPr>
                        <a:t>     - Inflation Reduction Act</a:t>
                      </a: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lang="en-US" sz="2000" b="0" i="0" u="none" strike="noStrike" kern="1200" baseline="0" dirty="0">
                          <a:solidFill>
                            <a:srgbClr val="002A5A"/>
                          </a:solidFill>
                          <a:latin typeface="Arial" panose="020B0604020202020204" pitchFamily="34" charset="0"/>
                          <a:ea typeface="+mn-ea"/>
                          <a:cs typeface="Arial" panose="020B0604020202020204" pitchFamily="34" charset="0"/>
                        </a:rPr>
                        <a:t>     - CHIPS and Science Act</a:t>
                      </a: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lang="en-US" sz="2000" b="0" i="0" u="none" strike="noStrike" kern="1200" baseline="0" dirty="0">
                          <a:solidFill>
                            <a:srgbClr val="002A5A"/>
                          </a:solidFill>
                          <a:latin typeface="Arial" panose="020B0604020202020204" pitchFamily="34" charset="0"/>
                          <a:ea typeface="+mn-ea"/>
                          <a:cs typeface="Arial" panose="020B0604020202020204" pitchFamily="34" charset="0"/>
                        </a:rPr>
                        <a:t>     - National Defense Authorization Act</a:t>
                      </a: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1" i="0" u="none" strike="noStrike" kern="1200" baseline="0" dirty="0">
                        <a:solidFill>
                          <a:srgbClr val="002A5A"/>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1" i="0" u="none" strike="noStrike" kern="1200" baseline="0" dirty="0">
                        <a:solidFill>
                          <a:srgbClr val="002A5A"/>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endParaRPr lang="en-US" sz="1800" b="1" i="0" u="none" strike="noStrike" kern="1200" baseline="0" dirty="0">
                        <a:solidFill>
                          <a:srgbClr val="002A5A"/>
                        </a:solidFill>
                        <a:latin typeface="Arial" panose="020B0604020202020204" pitchFamily="34" charset="0"/>
                        <a:ea typeface="+mn-ea"/>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hMerge="1">
                  <a:txBody>
                    <a:bodyPr/>
                    <a:lstStyle/>
                    <a:p>
                      <a:endParaRPr lang="en-US"/>
                    </a:p>
                  </a:txBody>
                  <a:tcPr/>
                </a:tc>
                <a:extLst>
                  <a:ext uri="{0D108BD9-81ED-4DB2-BD59-A6C34878D82A}">
                    <a16:rowId xmlns:a16="http://schemas.microsoft.com/office/drawing/2014/main" val="1573180156"/>
                  </a:ext>
                </a:extLst>
              </a:tr>
              <a:tr h="754664">
                <a:tc>
                  <a:txBody>
                    <a:bodyPr/>
                    <a:lstStyle/>
                    <a:p>
                      <a:pPr marL="0" marR="0" lvl="0" indent="0" algn="l" defTabSz="1005840" rtl="0" eaLnBrk="1" fontAlgn="auto" latinLnBrk="0" hangingPunct="1">
                        <a:lnSpc>
                          <a:spcPct val="100000"/>
                        </a:lnSpc>
                        <a:spcBef>
                          <a:spcPts val="1200"/>
                        </a:spcBef>
                        <a:spcAft>
                          <a:spcPts val="5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rgbClr val="002A5A"/>
                        </a:solidFill>
                        <a:effectLst/>
                        <a:uLnTx/>
                        <a:uFillTx/>
                        <a:latin typeface="Arial" panose="020B0604020202020204" pitchFamily="34" charset="0"/>
                        <a:ea typeface="+mn-ea"/>
                        <a:cs typeface="+mn-cs"/>
                      </a:endParaRPr>
                    </a:p>
                  </a:txBody>
                  <a:tcPr marL="0" marR="0">
                    <a:lnL w="12700" cap="flat" cmpd="sng" algn="ctr">
                      <a:noFill/>
                      <a:prstDash val="solid"/>
                      <a:round/>
                      <a:headEnd type="none" w="med" len="med"/>
                      <a:tailEnd type="none" w="med" len="med"/>
                    </a:lnL>
                    <a:noFill/>
                  </a:tcPr>
                </a:tc>
                <a:tc>
                  <a:txBody>
                    <a:bodyPr/>
                    <a:lstStyle/>
                    <a:p>
                      <a:pPr marL="0" marR="0" lvl="0" indent="0" algn="l" defTabSz="1005840" rtl="0" eaLnBrk="1" fontAlgn="auto" latinLnBrk="0" hangingPunct="1">
                        <a:lnSpc>
                          <a:spcPct val="100000"/>
                        </a:lnSpc>
                        <a:spcBef>
                          <a:spcPts val="1200"/>
                        </a:spcBef>
                        <a:spcAft>
                          <a:spcPts val="50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srgbClr val="002A5A"/>
                        </a:solidFill>
                        <a:effectLst/>
                        <a:uLnTx/>
                        <a:uFillTx/>
                        <a:latin typeface="Arial" panose="020B0604020202020204" pitchFamily="34" charset="0"/>
                        <a:ea typeface="+mn-ea"/>
                        <a:cs typeface="+mn-cs"/>
                      </a:endParaRPr>
                    </a:p>
                    <a:p>
                      <a:pPr marL="0" marR="0" lvl="0" indent="0" algn="l" defTabSz="1005840" rtl="0" eaLnBrk="1" fontAlgn="auto" latinLnBrk="0" hangingPunct="1">
                        <a:lnSpc>
                          <a:spcPct val="100000"/>
                        </a:lnSpc>
                        <a:spcBef>
                          <a:spcPts val="1200"/>
                        </a:spcBef>
                        <a:spcAft>
                          <a:spcPts val="500"/>
                        </a:spcAft>
                        <a:buClrTx/>
                        <a:buSzTx/>
                        <a:buFontTx/>
                        <a:buNone/>
                        <a:tabLst/>
                        <a:defRPr/>
                      </a:pPr>
                      <a:endParaRPr kumimoji="0" lang="en-US" sz="1600" b="1" i="0" u="none" strike="noStrike" kern="1200" cap="none" spc="0" normalizeH="0" baseline="0" noProof="0" dirty="0">
                        <a:ln>
                          <a:noFill/>
                        </a:ln>
                        <a:solidFill>
                          <a:srgbClr val="002A5A"/>
                        </a:solidFill>
                        <a:effectLst/>
                        <a:uLnTx/>
                        <a:uFillTx/>
                        <a:latin typeface="Arial" panose="020B0604020202020204" pitchFamily="34" charset="0"/>
                        <a:ea typeface="+mn-ea"/>
                        <a:cs typeface="+mn-cs"/>
                      </a:endParaRPr>
                    </a:p>
                  </a:txBody>
                  <a:tcPr marL="182880">
                    <a:noFill/>
                  </a:tcPr>
                </a:tc>
                <a:extLst>
                  <a:ext uri="{0D108BD9-81ED-4DB2-BD59-A6C34878D82A}">
                    <a16:rowId xmlns:a16="http://schemas.microsoft.com/office/drawing/2014/main" val="1332128044"/>
                  </a:ext>
                </a:extLst>
              </a:tr>
            </a:tbl>
          </a:graphicData>
        </a:graphic>
      </p:graphicFrame>
    </p:spTree>
    <p:extLst>
      <p:ext uri="{BB962C8B-B14F-4D97-AF65-F5344CB8AC3E}">
        <p14:creationId xmlns:p14="http://schemas.microsoft.com/office/powerpoint/2010/main" val="109250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881AB2C-BAFD-7346-A69E-A02541588779}"/>
              </a:ext>
            </a:extLst>
          </p:cNvPr>
          <p:cNvSpPr>
            <a:spLocks noGrp="1"/>
          </p:cNvSpPr>
          <p:nvPr>
            <p:ph type="title"/>
          </p:nvPr>
        </p:nvSpPr>
        <p:spPr>
          <a:xfrm>
            <a:off x="457200" y="725673"/>
            <a:ext cx="9144000" cy="304699"/>
          </a:xfrm>
        </p:spPr>
        <p:txBody>
          <a:bodyPr/>
          <a:lstStyle/>
          <a:p>
            <a:pPr fontAlgn="auto">
              <a:spcAft>
                <a:spcPts val="0"/>
              </a:spcAft>
              <a:defRPr/>
            </a:pPr>
            <a:r>
              <a:rPr lang="en-US" sz="2200" spc="-10" dirty="0"/>
              <a:t>Investing in turbulent times</a:t>
            </a:r>
            <a:endParaRPr sz="2200" dirty="0"/>
          </a:p>
        </p:txBody>
      </p:sp>
      <p:sp>
        <p:nvSpPr>
          <p:cNvPr id="3" name="TextBox 2">
            <a:extLst>
              <a:ext uri="{FF2B5EF4-FFF2-40B4-BE49-F238E27FC236}">
                <a16:creationId xmlns:a16="http://schemas.microsoft.com/office/drawing/2014/main" id="{5A1DF3D2-B149-26F4-B3C1-96D30995448C}"/>
              </a:ext>
            </a:extLst>
          </p:cNvPr>
          <p:cNvSpPr txBox="1"/>
          <p:nvPr/>
        </p:nvSpPr>
        <p:spPr>
          <a:xfrm>
            <a:off x="494414" y="1137816"/>
            <a:ext cx="8899458" cy="707886"/>
          </a:xfrm>
          <a:prstGeom prst="rect">
            <a:avLst/>
          </a:prstGeom>
          <a:noFill/>
        </p:spPr>
        <p:txBody>
          <a:bodyPr wrap="square">
            <a:spAutoFit/>
          </a:bodyPr>
          <a:lstStyle/>
          <a:p>
            <a:r>
              <a:rPr lang="en-US" sz="2000" b="1" dirty="0">
                <a:solidFill>
                  <a:srgbClr val="BB8A48"/>
                </a:solidFill>
                <a:latin typeface="Arial" panose="020B0604020202020204" pitchFamily="34" charset="0"/>
                <a:cs typeface="Arial" panose="020B0604020202020204" pitchFamily="34" charset="0"/>
              </a:rPr>
              <a:t>INDUSTRIAL AND MILITARY POLICIES DRIVING INVESTMENTS IN CRITICAL ECONOMIC AND NATIONAL SECURITY RELATED AREAS</a:t>
            </a:r>
          </a:p>
        </p:txBody>
      </p:sp>
      <p:sp>
        <p:nvSpPr>
          <p:cNvPr id="7" name="TextBox 6">
            <a:extLst>
              <a:ext uri="{FF2B5EF4-FFF2-40B4-BE49-F238E27FC236}">
                <a16:creationId xmlns:a16="http://schemas.microsoft.com/office/drawing/2014/main" id="{A6067EAA-4AC5-3779-A05C-ABF5DB77BD70}"/>
              </a:ext>
            </a:extLst>
          </p:cNvPr>
          <p:cNvSpPr txBox="1"/>
          <p:nvPr/>
        </p:nvSpPr>
        <p:spPr>
          <a:xfrm>
            <a:off x="382775" y="6820665"/>
            <a:ext cx="502920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Source: Piper Sandler, CBO and  JCT </a:t>
            </a:r>
          </a:p>
        </p:txBody>
      </p:sp>
      <p:pic>
        <p:nvPicPr>
          <p:cNvPr id="4" name="Picture 3">
            <a:extLst>
              <a:ext uri="{FF2B5EF4-FFF2-40B4-BE49-F238E27FC236}">
                <a16:creationId xmlns:a16="http://schemas.microsoft.com/office/drawing/2014/main" id="{3AD0BA52-C614-2ADE-950E-7F4F759B63BD}"/>
              </a:ext>
            </a:extLst>
          </p:cNvPr>
          <p:cNvPicPr>
            <a:picLocks noChangeAspect="1"/>
          </p:cNvPicPr>
          <p:nvPr/>
        </p:nvPicPr>
        <p:blipFill>
          <a:blip r:embed="rId3"/>
          <a:stretch>
            <a:fillRect/>
          </a:stretch>
        </p:blipFill>
        <p:spPr>
          <a:xfrm>
            <a:off x="457200" y="1845701"/>
            <a:ext cx="9144000" cy="4974964"/>
          </a:xfrm>
          <a:prstGeom prst="rect">
            <a:avLst/>
          </a:prstGeom>
        </p:spPr>
      </p:pic>
    </p:spTree>
    <p:extLst>
      <p:ext uri="{BB962C8B-B14F-4D97-AF65-F5344CB8AC3E}">
        <p14:creationId xmlns:p14="http://schemas.microsoft.com/office/powerpoint/2010/main" val="35512765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A5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400" dirty="0" smtClean="0">
            <a:solidFill>
              <a:srgbClr val="002A5A"/>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0A5DAAC57F8744A5952267F5906F6A" ma:contentTypeVersion="12" ma:contentTypeDescription="Create a new document." ma:contentTypeScope="" ma:versionID="4586a746e909535887bb8640c6848a4d">
  <xsd:schema xmlns:xsd="http://www.w3.org/2001/XMLSchema" xmlns:xs="http://www.w3.org/2001/XMLSchema" xmlns:p="http://schemas.microsoft.com/office/2006/metadata/properties" xmlns:ns2="60ad3c30-8b7e-4aea-bf19-ded1c51872e4" xmlns:ns3="adc31b41-8c89-432c-88b4-dd04a6b6886b" targetNamespace="http://schemas.microsoft.com/office/2006/metadata/properties" ma:root="true" ma:fieldsID="148fb0a530f267a188a99ed1d24845e4" ns2:_="" ns3:_="">
    <xsd:import namespace="60ad3c30-8b7e-4aea-bf19-ded1c51872e4"/>
    <xsd:import namespace="adc31b41-8c89-432c-88b4-dd04a6b688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ad3c30-8b7e-4aea-bf19-ded1c51872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42080e5-2551-401c-bfb3-d56b22baa34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c31b41-8c89-432c-88b4-dd04a6b6886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c8a261-ef2d-464d-8d9a-a0d4679c0224}" ma:internalName="TaxCatchAll" ma:showField="CatchAllData" ma:web="adc31b41-8c89-432c-88b4-dd04a6b688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ad3c30-8b7e-4aea-bf19-ded1c51872e4">
      <Terms xmlns="http://schemas.microsoft.com/office/infopath/2007/PartnerControls"/>
    </lcf76f155ced4ddcb4097134ff3c332f>
    <TaxCatchAll xmlns="adc31b41-8c89-432c-88b4-dd04a6b6886b" xsi:nil="true"/>
  </documentManagement>
</p:properties>
</file>

<file path=customXml/itemProps1.xml><?xml version="1.0" encoding="utf-8"?>
<ds:datastoreItem xmlns:ds="http://schemas.openxmlformats.org/officeDocument/2006/customXml" ds:itemID="{082194B5-9B84-4E1B-BA8D-C67497C53CAB}"/>
</file>

<file path=customXml/itemProps2.xml><?xml version="1.0" encoding="utf-8"?>
<ds:datastoreItem xmlns:ds="http://schemas.openxmlformats.org/officeDocument/2006/customXml" ds:itemID="{932382E2-2B36-4045-808A-7047691FA3BA}">
  <ds:schemaRefs>
    <ds:schemaRef ds:uri="http://schemas.microsoft.com/sharepoint/v3/contenttype/forms"/>
  </ds:schemaRefs>
</ds:datastoreItem>
</file>

<file path=customXml/itemProps3.xml><?xml version="1.0" encoding="utf-8"?>
<ds:datastoreItem xmlns:ds="http://schemas.openxmlformats.org/officeDocument/2006/customXml" ds:itemID="{094B97E8-A475-43B2-AF55-482ABD35BD90}">
  <ds:schemaRefs>
    <ds:schemaRef ds:uri="http://www.w3.org/XML/1998/namespace"/>
    <ds:schemaRef ds:uri="http://schemas.microsoft.com/office/2006/documentManagement/types"/>
    <ds:schemaRef ds:uri="http://schemas.microsoft.com/office/infopath/2007/PartnerControls"/>
    <ds:schemaRef ds:uri="http://purl.org/dc/elements/1.1/"/>
    <ds:schemaRef ds:uri="http://purl.org/dc/dcmitype/"/>
    <ds:schemaRef ds:uri="60ad3c30-8b7e-4aea-bf19-ded1c51872e4"/>
    <ds:schemaRef ds:uri="http://schemas.microsoft.com/office/2006/metadata/properti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90492</TotalTime>
  <Words>1709</Words>
  <Application>Microsoft Office PowerPoint</Application>
  <PresentationFormat>Custom</PresentationFormat>
  <Paragraphs>200</Paragraphs>
  <Slides>25</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Arial Narrow</vt:lpstr>
      <vt:lpstr>Calibri</vt:lpstr>
      <vt:lpstr>Georgia</vt:lpstr>
      <vt:lpstr>Times New Roman</vt:lpstr>
      <vt:lpstr>Wingdings</vt:lpstr>
      <vt:lpstr>Office Theme</vt:lpstr>
      <vt:lpstr>1_Office Theme</vt:lpstr>
      <vt:lpstr>Office Theme</vt:lpstr>
      <vt:lpstr>DISCLOSURE NOTES</vt:lpstr>
      <vt:lpstr>WHAT MATTERS NOW:  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Investing in turbulent times</vt:lpstr>
      <vt:lpstr>ACA Verification report</vt:lpstr>
      <vt:lpstr>DISCLOSURE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AdlerBMS2</dc:creator>
  <cp:lastModifiedBy>Rachel Shulman</cp:lastModifiedBy>
  <cp:revision>1865</cp:revision>
  <cp:lastPrinted>2023-07-24T14:11:41Z</cp:lastPrinted>
  <dcterms:created xsi:type="dcterms:W3CDTF">2018-03-16T17:21:06Z</dcterms:created>
  <dcterms:modified xsi:type="dcterms:W3CDTF">2023-07-25T19:36:10Z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0x0101000B0A5DAAC57F8744A5952267F5906F6A</vt:lpwstr>
  </property>
  <property fmtid="{D5CDD505-2E9C-101B-9397-08002B2CF9AE}" pid="3" name="Order">
    <vt:r8>1096400</vt:r8>
  </property>
</Properties>
</file>